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3" r:id="rId4"/>
  </p:sldMasterIdLst>
  <p:notesMasterIdLst>
    <p:notesMasterId r:id="rId20"/>
  </p:notesMasterIdLst>
  <p:handoutMasterIdLst>
    <p:handoutMasterId r:id="rId21"/>
  </p:handoutMasterIdLst>
  <p:sldIdLst>
    <p:sldId id="3475" r:id="rId5"/>
    <p:sldId id="3486" r:id="rId6"/>
    <p:sldId id="3467" r:id="rId7"/>
    <p:sldId id="3507" r:id="rId8"/>
    <p:sldId id="3511" r:id="rId9"/>
    <p:sldId id="3513" r:id="rId10"/>
    <p:sldId id="3521" r:id="rId11"/>
    <p:sldId id="3522" r:id="rId12"/>
    <p:sldId id="3512" r:id="rId13"/>
    <p:sldId id="3519" r:id="rId14"/>
    <p:sldId id="3510" r:id="rId15"/>
    <p:sldId id="3520" r:id="rId16"/>
    <p:sldId id="3516" r:id="rId17"/>
    <p:sldId id="3517" r:id="rId18"/>
    <p:sldId id="3484" r:id="rId19"/>
  </p:sldIdLst>
  <p:sldSz cx="12192000" cy="6858000"/>
  <p:notesSz cx="6761163" cy="9942513"/>
  <p:embeddedFontLst>
    <p:embeddedFont>
      <p:font typeface="DIN Condensed" panose="020B0606040000020204" pitchFamily="34" charset="0"/>
      <p:regular r:id="rId22"/>
      <p:bold r:id="rId23"/>
    </p:embeddedFont>
    <p:embeddedFont>
      <p:font typeface="DIN Condensed Light" panose="020B0506040000020204" pitchFamily="34" charset="0"/>
      <p:regular r:id="rId24"/>
    </p:embeddedFont>
    <p:embeddedFont>
      <p:font typeface="F37 Bolton" panose="00000500000000000000" pitchFamily="50" charset="0"/>
      <p:regular r:id="rId25"/>
    </p:embeddedFont>
    <p:embeddedFont>
      <p:font typeface="F37 Bolton Bold" panose="00000800000000000000" pitchFamily="50" charset="0"/>
      <p:bold r:id="rId26"/>
    </p:embeddedFont>
    <p:embeddedFont>
      <p:font typeface="F37 Bolton Light" panose="00000400000000000000" pitchFamily="50" charset="0"/>
      <p:regular r:id="rId27"/>
    </p:embeddedFont>
    <p:embeddedFont>
      <p:font typeface="Helvetica" panose="020B0604020202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982"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er, Caroline (OAG)" initials="MC(" lastIdx="12" clrIdx="0">
    <p:extLst>
      <p:ext uri="{19B8F6BF-5375-455C-9EA6-DF929625EA0E}">
        <p15:presenceInfo xmlns:p15="http://schemas.microsoft.com/office/powerpoint/2012/main" userId="S::Caroline.Mather@oag.com::68c438a6-3030-4dc8-86a2-db7a037ddfcc" providerId="AD"/>
      </p:ext>
    </p:extLst>
  </p:cmAuthor>
  <p:cmAuthor id="2" name="Horne, Jonathan (OAG)" initials="HJ(" lastIdx="1" clrIdx="1">
    <p:extLst>
      <p:ext uri="{19B8F6BF-5375-455C-9EA6-DF929625EA0E}">
        <p15:presenceInfo xmlns:p15="http://schemas.microsoft.com/office/powerpoint/2012/main" userId="S::Jonathan.Horne@oag.com::085c9cf6-f82b-41cd-a2b8-eefee2dc39d4" providerId="AD"/>
      </p:ext>
    </p:extLst>
  </p:cmAuthor>
  <p:cmAuthor id="3" name="Davidson, Sue (OAG)" initials="DS(" lastIdx="1" clrIdx="2">
    <p:extLst>
      <p:ext uri="{19B8F6BF-5375-455C-9EA6-DF929625EA0E}">
        <p15:presenceInfo xmlns:p15="http://schemas.microsoft.com/office/powerpoint/2012/main" userId="S::Sue.Davidson@oag.com::07b5af52-e421-44b2-8511-d38902d71e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02"/>
    <a:srgbClr val="009999"/>
    <a:srgbClr val="FFEB89"/>
    <a:srgbClr val="DADADA"/>
    <a:srgbClr val="575756"/>
    <a:srgbClr val="B2B2B2"/>
    <a:srgbClr val="C198E0"/>
    <a:srgbClr val="F98FF4"/>
    <a:srgbClr val="69D8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76" autoAdjust="0"/>
    <p:restoredTop sz="86490" autoAdjust="0"/>
  </p:normalViewPr>
  <p:slideViewPr>
    <p:cSldViewPr snapToGrid="0" snapToObjects="1">
      <p:cViewPr>
        <p:scale>
          <a:sx n="80" d="100"/>
          <a:sy n="80" d="100"/>
        </p:scale>
        <p:origin x="2190" y="432"/>
      </p:cViewPr>
      <p:guideLst>
        <p:guide pos="982"/>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660"/>
    </p:cViewPr>
  </p:sorter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31618A-6957-45B6-8476-9114DAEE3532}"/>
              </a:ext>
            </a:extLst>
          </p:cNvPr>
          <p:cNvSpPr>
            <a:spLocks noGrp="1"/>
          </p:cNvSpPr>
          <p:nvPr>
            <p:ph type="hdr" sz="quarter"/>
          </p:nvPr>
        </p:nvSpPr>
        <p:spPr>
          <a:xfrm>
            <a:off x="0" y="0"/>
            <a:ext cx="2929837" cy="498853"/>
          </a:xfrm>
          <a:prstGeom prst="rect">
            <a:avLst/>
          </a:prstGeom>
        </p:spPr>
        <p:txBody>
          <a:bodyPr vert="horz" lIns="91870" tIns="45935" rIns="91870" bIns="45935" rtlCol="0"/>
          <a:lstStyle>
            <a:lvl1pPr algn="l">
              <a:defRPr sz="1200"/>
            </a:lvl1pPr>
          </a:lstStyle>
          <a:p>
            <a:endParaRPr lang="en-GB"/>
          </a:p>
        </p:txBody>
      </p:sp>
      <p:sp>
        <p:nvSpPr>
          <p:cNvPr id="3" name="Date Placeholder 2">
            <a:extLst>
              <a:ext uri="{FF2B5EF4-FFF2-40B4-BE49-F238E27FC236}">
                <a16:creationId xmlns:a16="http://schemas.microsoft.com/office/drawing/2014/main" id="{B4F294EC-A10D-44D1-80A4-89140A32B3FF}"/>
              </a:ext>
            </a:extLst>
          </p:cNvPr>
          <p:cNvSpPr>
            <a:spLocks noGrp="1"/>
          </p:cNvSpPr>
          <p:nvPr>
            <p:ph type="dt" sz="quarter" idx="1"/>
          </p:nvPr>
        </p:nvSpPr>
        <p:spPr>
          <a:xfrm>
            <a:off x="3829762" y="0"/>
            <a:ext cx="2929837" cy="498853"/>
          </a:xfrm>
          <a:prstGeom prst="rect">
            <a:avLst/>
          </a:prstGeom>
        </p:spPr>
        <p:txBody>
          <a:bodyPr vert="horz" lIns="91870" tIns="45935" rIns="91870" bIns="45935" rtlCol="0"/>
          <a:lstStyle>
            <a:lvl1pPr algn="r">
              <a:defRPr sz="1200"/>
            </a:lvl1pPr>
          </a:lstStyle>
          <a:p>
            <a:fld id="{44814B1F-70C5-41B1-B1F3-5B5AEBCF3469}" type="datetimeFigureOut">
              <a:rPr lang="en-GB" smtClean="0"/>
              <a:t>23/01/2024</a:t>
            </a:fld>
            <a:endParaRPr lang="en-GB"/>
          </a:p>
        </p:txBody>
      </p:sp>
      <p:sp>
        <p:nvSpPr>
          <p:cNvPr id="4" name="Footer Placeholder 3">
            <a:extLst>
              <a:ext uri="{FF2B5EF4-FFF2-40B4-BE49-F238E27FC236}">
                <a16:creationId xmlns:a16="http://schemas.microsoft.com/office/drawing/2014/main" id="{C827D546-5E88-484E-B6CD-A5FF5F84E51D}"/>
              </a:ext>
            </a:extLst>
          </p:cNvPr>
          <p:cNvSpPr>
            <a:spLocks noGrp="1"/>
          </p:cNvSpPr>
          <p:nvPr>
            <p:ph type="ftr" sz="quarter" idx="2"/>
          </p:nvPr>
        </p:nvSpPr>
        <p:spPr>
          <a:xfrm>
            <a:off x="0" y="9443665"/>
            <a:ext cx="2929837" cy="498852"/>
          </a:xfrm>
          <a:prstGeom prst="rect">
            <a:avLst/>
          </a:prstGeom>
        </p:spPr>
        <p:txBody>
          <a:bodyPr vert="horz" lIns="91870" tIns="45935" rIns="91870" bIns="45935"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FBCB85D-444D-4E4B-86E2-86AFC0A51C34}"/>
              </a:ext>
            </a:extLst>
          </p:cNvPr>
          <p:cNvSpPr>
            <a:spLocks noGrp="1"/>
          </p:cNvSpPr>
          <p:nvPr>
            <p:ph type="sldNum" sz="quarter" idx="3"/>
          </p:nvPr>
        </p:nvSpPr>
        <p:spPr>
          <a:xfrm>
            <a:off x="3829762" y="9443665"/>
            <a:ext cx="2929837" cy="498852"/>
          </a:xfrm>
          <a:prstGeom prst="rect">
            <a:avLst/>
          </a:prstGeom>
        </p:spPr>
        <p:txBody>
          <a:bodyPr vert="horz" lIns="91870" tIns="45935" rIns="91870" bIns="45935" rtlCol="0" anchor="b"/>
          <a:lstStyle>
            <a:lvl1pPr algn="r">
              <a:defRPr sz="1200"/>
            </a:lvl1pPr>
          </a:lstStyle>
          <a:p>
            <a:fld id="{730E3443-EEFD-4C1D-AE43-94CA6774322B}" type="slidenum">
              <a:rPr lang="en-GB" smtClean="0"/>
              <a:t>‹#›</a:t>
            </a:fld>
            <a:endParaRPr lang="en-GB"/>
          </a:p>
        </p:txBody>
      </p:sp>
    </p:spTree>
    <p:extLst>
      <p:ext uri="{BB962C8B-B14F-4D97-AF65-F5344CB8AC3E}">
        <p14:creationId xmlns:p14="http://schemas.microsoft.com/office/powerpoint/2010/main" val="3670199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3"/>
          </a:xfrm>
          <a:prstGeom prst="rect">
            <a:avLst/>
          </a:prstGeom>
        </p:spPr>
        <p:txBody>
          <a:bodyPr vert="horz" lIns="91870" tIns="45935" rIns="91870" bIns="45935" rtlCol="0"/>
          <a:lstStyle>
            <a:lvl1pPr algn="l">
              <a:defRPr sz="1200"/>
            </a:lvl1pPr>
          </a:lstStyle>
          <a:p>
            <a:endParaRPr lang="LID4096"/>
          </a:p>
        </p:txBody>
      </p:sp>
      <p:sp>
        <p:nvSpPr>
          <p:cNvPr id="3" name="Date Placeholder 2"/>
          <p:cNvSpPr>
            <a:spLocks noGrp="1"/>
          </p:cNvSpPr>
          <p:nvPr>
            <p:ph type="dt" idx="1"/>
          </p:nvPr>
        </p:nvSpPr>
        <p:spPr>
          <a:xfrm>
            <a:off x="3829762" y="0"/>
            <a:ext cx="2929837" cy="498853"/>
          </a:xfrm>
          <a:prstGeom prst="rect">
            <a:avLst/>
          </a:prstGeom>
        </p:spPr>
        <p:txBody>
          <a:bodyPr vert="horz" lIns="91870" tIns="45935" rIns="91870" bIns="45935" rtlCol="0"/>
          <a:lstStyle>
            <a:lvl1pPr algn="r">
              <a:defRPr sz="1200"/>
            </a:lvl1pPr>
          </a:lstStyle>
          <a:p>
            <a:fld id="{83B0991C-3762-4E13-9CD5-309E89205523}" type="datetimeFigureOut">
              <a:rPr lang="LID4096" smtClean="0"/>
              <a:t>01/23/2024</a:t>
            </a:fld>
            <a:endParaRPr lang="LID4096"/>
          </a:p>
        </p:txBody>
      </p:sp>
      <p:sp>
        <p:nvSpPr>
          <p:cNvPr id="4" name="Slide Image Placeholder 3"/>
          <p:cNvSpPr>
            <a:spLocks noGrp="1" noRot="1" noChangeAspect="1"/>
          </p:cNvSpPr>
          <p:nvPr>
            <p:ph type="sldImg" idx="2"/>
          </p:nvPr>
        </p:nvSpPr>
        <p:spPr>
          <a:xfrm>
            <a:off x="400050" y="1244600"/>
            <a:ext cx="5961063" cy="3354388"/>
          </a:xfrm>
          <a:prstGeom prst="rect">
            <a:avLst/>
          </a:prstGeom>
          <a:noFill/>
          <a:ln w="12700">
            <a:solidFill>
              <a:prstClr val="black"/>
            </a:solidFill>
          </a:ln>
        </p:spPr>
        <p:txBody>
          <a:bodyPr vert="horz" lIns="91870" tIns="45935" rIns="91870" bIns="45935" rtlCol="0" anchor="ctr"/>
          <a:lstStyle/>
          <a:p>
            <a:endParaRPr lang="LID4096"/>
          </a:p>
        </p:txBody>
      </p:sp>
      <p:sp>
        <p:nvSpPr>
          <p:cNvPr id="5" name="Notes Placeholder 4"/>
          <p:cNvSpPr>
            <a:spLocks noGrp="1"/>
          </p:cNvSpPr>
          <p:nvPr>
            <p:ph type="body" sz="quarter" idx="3"/>
          </p:nvPr>
        </p:nvSpPr>
        <p:spPr>
          <a:xfrm>
            <a:off x="676117" y="4784835"/>
            <a:ext cx="5408930" cy="3914865"/>
          </a:xfrm>
          <a:prstGeom prst="rect">
            <a:avLst/>
          </a:prstGeom>
        </p:spPr>
        <p:txBody>
          <a:bodyPr vert="horz" lIns="91870" tIns="45935" rIns="91870" bIns="4593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9443665"/>
            <a:ext cx="2929837" cy="498852"/>
          </a:xfrm>
          <a:prstGeom prst="rect">
            <a:avLst/>
          </a:prstGeom>
        </p:spPr>
        <p:txBody>
          <a:bodyPr vert="horz" lIns="91870" tIns="45935" rIns="91870" bIns="45935" rtlCol="0" anchor="b"/>
          <a:lstStyle>
            <a:lvl1pPr algn="l">
              <a:defRPr sz="1200"/>
            </a:lvl1pPr>
          </a:lstStyle>
          <a:p>
            <a:endParaRPr lang="LID4096"/>
          </a:p>
        </p:txBody>
      </p:sp>
      <p:sp>
        <p:nvSpPr>
          <p:cNvPr id="7" name="Slide Number Placeholder 6"/>
          <p:cNvSpPr>
            <a:spLocks noGrp="1"/>
          </p:cNvSpPr>
          <p:nvPr>
            <p:ph type="sldNum" sz="quarter" idx="5"/>
          </p:nvPr>
        </p:nvSpPr>
        <p:spPr>
          <a:xfrm>
            <a:off x="3829762" y="9443665"/>
            <a:ext cx="2929837" cy="498852"/>
          </a:xfrm>
          <a:prstGeom prst="rect">
            <a:avLst/>
          </a:prstGeom>
        </p:spPr>
        <p:txBody>
          <a:bodyPr vert="horz" lIns="91870" tIns="45935" rIns="91870" bIns="45935" rtlCol="0" anchor="b"/>
          <a:lstStyle>
            <a:lvl1pPr algn="r">
              <a:defRPr sz="1200"/>
            </a:lvl1pPr>
          </a:lstStyle>
          <a:p>
            <a:fld id="{118B584E-4917-444C-9B1A-CC7D4FF03EFD}" type="slidenum">
              <a:rPr lang="LID4096" smtClean="0"/>
              <a:t>‹#›</a:t>
            </a:fld>
            <a:endParaRPr lang="LID4096"/>
          </a:p>
        </p:txBody>
      </p:sp>
    </p:spTree>
    <p:extLst>
      <p:ext uri="{BB962C8B-B14F-4D97-AF65-F5344CB8AC3E}">
        <p14:creationId xmlns:p14="http://schemas.microsoft.com/office/powerpoint/2010/main" val="3099397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B584E-4917-444C-9B1A-CC7D4FF03EFD}" type="slidenum">
              <a:rPr lang="LID4096" smtClean="0"/>
              <a:t>1</a:t>
            </a:fld>
            <a:endParaRPr lang="LID4096"/>
          </a:p>
        </p:txBody>
      </p:sp>
    </p:spTree>
    <p:extLst>
      <p:ext uri="{BB962C8B-B14F-4D97-AF65-F5344CB8AC3E}">
        <p14:creationId xmlns:p14="http://schemas.microsoft.com/office/powerpoint/2010/main" val="81940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B584E-4917-444C-9B1A-CC7D4FF03EFD}" type="slidenum">
              <a:rPr lang="LID4096" smtClean="0"/>
              <a:t>2</a:t>
            </a:fld>
            <a:endParaRPr lang="LID4096"/>
          </a:p>
        </p:txBody>
      </p:sp>
    </p:spTree>
    <p:extLst>
      <p:ext uri="{BB962C8B-B14F-4D97-AF65-F5344CB8AC3E}">
        <p14:creationId xmlns:p14="http://schemas.microsoft.com/office/powerpoint/2010/main" val="107801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China previously accounted for 40% of the South East Asia market, and is currently 30%</a:t>
            </a:r>
          </a:p>
          <a:p>
            <a:endParaRPr lang="en-GB" dirty="0"/>
          </a:p>
        </p:txBody>
      </p:sp>
      <p:sp>
        <p:nvSpPr>
          <p:cNvPr id="4" name="Slide Number Placeholder 3"/>
          <p:cNvSpPr>
            <a:spLocks noGrp="1"/>
          </p:cNvSpPr>
          <p:nvPr>
            <p:ph type="sldNum" sz="quarter" idx="5"/>
          </p:nvPr>
        </p:nvSpPr>
        <p:spPr/>
        <p:txBody>
          <a:bodyPr/>
          <a:lstStyle/>
          <a:p>
            <a:fld id="{118B584E-4917-444C-9B1A-CC7D4FF03EFD}" type="slidenum">
              <a:rPr lang="LID4096" smtClean="0"/>
              <a:t>5</a:t>
            </a:fld>
            <a:endParaRPr lang="LID4096"/>
          </a:p>
        </p:txBody>
      </p:sp>
    </p:spTree>
    <p:extLst>
      <p:ext uri="{BB962C8B-B14F-4D97-AF65-F5344CB8AC3E}">
        <p14:creationId xmlns:p14="http://schemas.microsoft.com/office/powerpoint/2010/main" val="218728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China previously accounted for 40% of the South East Asia market, and is currently 30%</a:t>
            </a:r>
          </a:p>
          <a:p>
            <a:endParaRPr lang="en-GB" dirty="0"/>
          </a:p>
        </p:txBody>
      </p:sp>
      <p:sp>
        <p:nvSpPr>
          <p:cNvPr id="4" name="Slide Number Placeholder 3"/>
          <p:cNvSpPr>
            <a:spLocks noGrp="1"/>
          </p:cNvSpPr>
          <p:nvPr>
            <p:ph type="sldNum" sz="quarter" idx="5"/>
          </p:nvPr>
        </p:nvSpPr>
        <p:spPr/>
        <p:txBody>
          <a:bodyPr/>
          <a:lstStyle/>
          <a:p>
            <a:fld id="{118B584E-4917-444C-9B1A-CC7D4FF03EFD}" type="slidenum">
              <a:rPr lang="LID4096" smtClean="0"/>
              <a:t>6</a:t>
            </a:fld>
            <a:endParaRPr lang="LID4096"/>
          </a:p>
        </p:txBody>
      </p:sp>
    </p:spTree>
    <p:extLst>
      <p:ext uri="{BB962C8B-B14F-4D97-AF65-F5344CB8AC3E}">
        <p14:creationId xmlns:p14="http://schemas.microsoft.com/office/powerpoint/2010/main" val="310218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rPr>
              <a:t>If you fly with Saudi half of boarding card is your visa </a:t>
            </a:r>
          </a:p>
          <a:p>
            <a:endParaRPr lang="en-GB" dirty="0"/>
          </a:p>
        </p:txBody>
      </p:sp>
      <p:sp>
        <p:nvSpPr>
          <p:cNvPr id="4" name="Slide Number Placeholder 3"/>
          <p:cNvSpPr>
            <a:spLocks noGrp="1"/>
          </p:cNvSpPr>
          <p:nvPr>
            <p:ph type="sldNum" sz="quarter" idx="5"/>
          </p:nvPr>
        </p:nvSpPr>
        <p:spPr/>
        <p:txBody>
          <a:bodyPr/>
          <a:lstStyle/>
          <a:p>
            <a:fld id="{118B584E-4917-444C-9B1A-CC7D4FF03EFD}" type="slidenum">
              <a:rPr lang="LID4096" smtClean="0"/>
              <a:t>7</a:t>
            </a:fld>
            <a:endParaRPr lang="LID4096"/>
          </a:p>
        </p:txBody>
      </p:sp>
    </p:spTree>
    <p:extLst>
      <p:ext uri="{BB962C8B-B14F-4D97-AF65-F5344CB8AC3E}">
        <p14:creationId xmlns:p14="http://schemas.microsoft.com/office/powerpoint/2010/main" val="242847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China previously accounted for 40% of the South East Asia market, and is currently 30%</a:t>
            </a:r>
          </a:p>
          <a:p>
            <a:endParaRPr lang="en-GB" dirty="0"/>
          </a:p>
        </p:txBody>
      </p:sp>
      <p:sp>
        <p:nvSpPr>
          <p:cNvPr id="4" name="Slide Number Placeholder 3"/>
          <p:cNvSpPr>
            <a:spLocks noGrp="1"/>
          </p:cNvSpPr>
          <p:nvPr>
            <p:ph type="sldNum" sz="quarter" idx="5"/>
          </p:nvPr>
        </p:nvSpPr>
        <p:spPr/>
        <p:txBody>
          <a:bodyPr/>
          <a:lstStyle/>
          <a:p>
            <a:fld id="{118B584E-4917-444C-9B1A-CC7D4FF03EFD}" type="slidenum">
              <a:rPr lang="LID4096" smtClean="0"/>
              <a:t>8</a:t>
            </a:fld>
            <a:endParaRPr lang="LID4096"/>
          </a:p>
        </p:txBody>
      </p:sp>
    </p:spTree>
    <p:extLst>
      <p:ext uri="{BB962C8B-B14F-4D97-AF65-F5344CB8AC3E}">
        <p14:creationId xmlns:p14="http://schemas.microsoft.com/office/powerpoint/2010/main" val="96210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rPr>
              <a:t>If you fly with Saudi half of boarding card is your visa </a:t>
            </a:r>
          </a:p>
          <a:p>
            <a:endParaRPr lang="en-GB" dirty="0"/>
          </a:p>
        </p:txBody>
      </p:sp>
      <p:sp>
        <p:nvSpPr>
          <p:cNvPr id="4" name="Slide Number Placeholder 3"/>
          <p:cNvSpPr>
            <a:spLocks noGrp="1"/>
          </p:cNvSpPr>
          <p:nvPr>
            <p:ph type="sldNum" sz="quarter" idx="5"/>
          </p:nvPr>
        </p:nvSpPr>
        <p:spPr/>
        <p:txBody>
          <a:bodyPr/>
          <a:lstStyle/>
          <a:p>
            <a:fld id="{118B584E-4917-444C-9B1A-CC7D4FF03EFD}" type="slidenum">
              <a:rPr lang="LID4096" smtClean="0"/>
              <a:t>9</a:t>
            </a:fld>
            <a:endParaRPr lang="LID4096"/>
          </a:p>
        </p:txBody>
      </p:sp>
    </p:spTree>
    <p:extLst>
      <p:ext uri="{BB962C8B-B14F-4D97-AF65-F5344CB8AC3E}">
        <p14:creationId xmlns:p14="http://schemas.microsoft.com/office/powerpoint/2010/main" val="173377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Missing routes: </a:t>
            </a:r>
          </a:p>
          <a:p>
            <a:endParaRPr lang="en-GB" dirty="0"/>
          </a:p>
          <a:p>
            <a:r>
              <a:rPr lang="en-GB" dirty="0"/>
              <a:t>SE Asia:  CRK, SUB, </a:t>
            </a:r>
            <a:r>
              <a:rPr lang="en-GB" dirty="0" err="1"/>
              <a:t>HDY</a:t>
            </a:r>
            <a:r>
              <a:rPr lang="en-GB" dirty="0"/>
              <a:t>, KLO, KCH, </a:t>
            </a:r>
            <a:r>
              <a:rPr lang="en-GB" dirty="0" err="1"/>
              <a:t>LGK</a:t>
            </a:r>
            <a:r>
              <a:rPr lang="en-GB" dirty="0"/>
              <a:t>, </a:t>
            </a:r>
            <a:r>
              <a:rPr lang="en-GB" dirty="0" err="1"/>
              <a:t>TNJ</a:t>
            </a:r>
            <a:r>
              <a:rPr lang="en-GB" dirty="0"/>
              <a:t>, </a:t>
            </a:r>
            <a:r>
              <a:rPr lang="en-GB" dirty="0" err="1"/>
              <a:t>REP,KOS</a:t>
            </a:r>
            <a:r>
              <a:rPr lang="en-GB" dirty="0"/>
              <a:t>, </a:t>
            </a:r>
            <a:r>
              <a:rPr lang="en-GB" dirty="0" err="1"/>
              <a:t>KBV</a:t>
            </a:r>
            <a:r>
              <a:rPr lang="en-GB" dirty="0"/>
              <a:t>, NYT, </a:t>
            </a:r>
            <a:r>
              <a:rPr lang="en-GB" dirty="0" err="1"/>
              <a:t>URT</a:t>
            </a:r>
            <a:r>
              <a:rPr lang="en-GB" dirty="0"/>
              <a:t>, </a:t>
            </a:r>
            <a:r>
              <a:rPr lang="en-GB" dirty="0" err="1"/>
              <a:t>CEI</a:t>
            </a:r>
            <a:r>
              <a:rPr lang="en-GB" dirty="0"/>
              <a:t>, </a:t>
            </a:r>
            <a:r>
              <a:rPr lang="en-GB" dirty="0" err="1"/>
              <a:t>HPH</a:t>
            </a:r>
            <a:r>
              <a:rPr lang="en-GB" dirty="0"/>
              <a:t> </a:t>
            </a:r>
          </a:p>
          <a:p>
            <a:r>
              <a:rPr lang="en-GB" dirty="0"/>
              <a:t>Australia:  </a:t>
            </a:r>
            <a:r>
              <a:rPr lang="en-GB" dirty="0" err="1"/>
              <a:t>DRW</a:t>
            </a:r>
            <a:r>
              <a:rPr lang="en-GB" dirty="0"/>
              <a:t>, CNS, ADL</a:t>
            </a:r>
          </a:p>
          <a:p>
            <a:r>
              <a:rPr lang="en-GB" dirty="0"/>
              <a:t>Also </a:t>
            </a:r>
            <a:r>
              <a:rPr lang="en-GB" dirty="0" err="1"/>
              <a:t>SPN</a:t>
            </a:r>
            <a:endParaRPr lang="en-GB" dirty="0"/>
          </a:p>
        </p:txBody>
      </p:sp>
      <p:sp>
        <p:nvSpPr>
          <p:cNvPr id="4" name="Slide Number Placeholder 3"/>
          <p:cNvSpPr>
            <a:spLocks noGrp="1"/>
          </p:cNvSpPr>
          <p:nvPr>
            <p:ph type="sldNum" sz="quarter" idx="5"/>
          </p:nvPr>
        </p:nvSpPr>
        <p:spPr/>
        <p:txBody>
          <a:bodyPr/>
          <a:lstStyle/>
          <a:p>
            <a:fld id="{118B584E-4917-444C-9B1A-CC7D4FF03EFD}" type="slidenum">
              <a:rPr lang="LID4096" smtClean="0"/>
              <a:t>10</a:t>
            </a:fld>
            <a:endParaRPr lang="LID4096"/>
          </a:p>
        </p:txBody>
      </p:sp>
    </p:spTree>
    <p:extLst>
      <p:ext uri="{BB962C8B-B14F-4D97-AF65-F5344CB8AC3E}">
        <p14:creationId xmlns:p14="http://schemas.microsoft.com/office/powerpoint/2010/main" val="2715613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Webinar Cover">
    <p:bg>
      <p:bgPr>
        <a:solidFill>
          <a:schemeClr val="bg1"/>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C5B9291A-673A-EBE1-B6B5-5508CB6CC7B2}"/>
              </a:ext>
            </a:extLst>
          </p:cNvPr>
          <p:cNvPicPr>
            <a:picLocks noChangeAspect="1"/>
          </p:cNvPicPr>
          <p:nvPr userDrawn="1"/>
        </p:nvPicPr>
        <p:blipFill>
          <a:blip r:embed="rId2"/>
          <a:stretch>
            <a:fillRect/>
          </a:stretch>
        </p:blipFill>
        <p:spPr>
          <a:xfrm>
            <a:off x="514187" y="308042"/>
            <a:ext cx="763587" cy="763587"/>
          </a:xfrm>
          <a:prstGeom prst="rect">
            <a:avLst/>
          </a:prstGeom>
        </p:spPr>
      </p:pic>
    </p:spTree>
    <p:extLst>
      <p:ext uri="{BB962C8B-B14F-4D97-AF65-F5344CB8AC3E}">
        <p14:creationId xmlns:p14="http://schemas.microsoft.com/office/powerpoint/2010/main" val="363266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ebinar Master Black">
    <p:bg>
      <p:bgPr>
        <a:solidFill>
          <a:schemeClr val="tx1"/>
        </a:solid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4AE70253-6439-E87C-7F82-BA44EA12EBA4}"/>
              </a:ext>
            </a:extLst>
          </p:cNvPr>
          <p:cNvPicPr>
            <a:picLocks noChangeAspect="1"/>
          </p:cNvPicPr>
          <p:nvPr userDrawn="1"/>
        </p:nvPicPr>
        <p:blipFill>
          <a:blip r:embed="rId2"/>
          <a:stretch>
            <a:fillRect/>
          </a:stretch>
        </p:blipFill>
        <p:spPr>
          <a:xfrm>
            <a:off x="514187" y="5741988"/>
            <a:ext cx="763587" cy="763587"/>
          </a:xfrm>
          <a:prstGeom prst="rect">
            <a:avLst/>
          </a:prstGeom>
        </p:spPr>
      </p:pic>
      <p:sp>
        <p:nvSpPr>
          <p:cNvPr id="8" name="Rectangle 7">
            <a:extLst>
              <a:ext uri="{FF2B5EF4-FFF2-40B4-BE49-F238E27FC236}">
                <a16:creationId xmlns:a16="http://schemas.microsoft.com/office/drawing/2014/main" id="{A6CFEFD3-B940-7AEB-170D-797BDAC74485}"/>
              </a:ext>
            </a:extLst>
          </p:cNvPr>
          <p:cNvSpPr/>
          <p:nvPr userDrawn="1"/>
        </p:nvSpPr>
        <p:spPr>
          <a:xfrm>
            <a:off x="1271587" y="6334514"/>
            <a:ext cx="6096000" cy="21544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1"/>
                </a:solidFill>
                <a:effectLst/>
                <a:uLnTx/>
                <a:uFillTx/>
                <a:latin typeface="F37 Bolton" panose="00000500000000000000" pitchFamily="50" charset="0"/>
                <a:ea typeface="DIN Condensed" panose="020B0606040000020204" pitchFamily="34" charset="0"/>
                <a:cs typeface="+mn-cs"/>
              </a:rPr>
              <a:t>© 2024 OAG Aviation Worldwide Limited. All rights reserved </a:t>
            </a:r>
          </a:p>
        </p:txBody>
      </p:sp>
      <p:sp>
        <p:nvSpPr>
          <p:cNvPr id="12" name="Text Placeholder 2">
            <a:extLst>
              <a:ext uri="{FF2B5EF4-FFF2-40B4-BE49-F238E27FC236}">
                <a16:creationId xmlns:a16="http://schemas.microsoft.com/office/drawing/2014/main" id="{2C01C690-F7E4-BC74-C4FD-0991047B44E9}"/>
              </a:ext>
            </a:extLst>
          </p:cNvPr>
          <p:cNvSpPr>
            <a:spLocks noGrp="1"/>
          </p:cNvSpPr>
          <p:nvPr>
            <p:ph idx="1"/>
          </p:nvPr>
        </p:nvSpPr>
        <p:spPr>
          <a:xfrm>
            <a:off x="520699" y="1369881"/>
            <a:ext cx="11150602" cy="4651507"/>
          </a:xfrm>
          <a:prstGeom prst="rect">
            <a:avLst/>
          </a:prstGeom>
        </p:spPr>
        <p:txBody>
          <a:bodyPr vert="horz" lIns="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9476F716-DAFF-5E69-68C1-E49C4FB50438}"/>
              </a:ext>
            </a:extLst>
          </p:cNvPr>
          <p:cNvSpPr>
            <a:spLocks noGrp="1"/>
          </p:cNvSpPr>
          <p:nvPr>
            <p:ph type="title"/>
          </p:nvPr>
        </p:nvSpPr>
        <p:spPr>
          <a:xfrm>
            <a:off x="520699" y="464449"/>
            <a:ext cx="10442575" cy="644862"/>
          </a:xfrm>
          <a:prstGeom prst="rect">
            <a:avLst/>
          </a:prstGeom>
        </p:spPr>
        <p:txBody>
          <a:bodyPr vert="horz" lIns="0" tIns="45720" rIns="91440" bIns="45720" rtlCol="0" anchor="t">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6534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binar Master">
    <p:spTree>
      <p:nvGrpSpPr>
        <p:cNvPr id="1" name=""/>
        <p:cNvGrpSpPr/>
        <p:nvPr/>
      </p:nvGrpSpPr>
      <p:grpSpPr>
        <a:xfrm>
          <a:off x="0" y="0"/>
          <a:ext cx="0" cy="0"/>
          <a:chOff x="0" y="0"/>
          <a:chExt cx="0" cy="0"/>
        </a:xfrm>
      </p:grpSpPr>
      <p:pic>
        <p:nvPicPr>
          <p:cNvPr id="9" name="Content Placeholder 2" descr="Icon&#10;&#10;Description automatically generated">
            <a:extLst>
              <a:ext uri="{FF2B5EF4-FFF2-40B4-BE49-F238E27FC236}">
                <a16:creationId xmlns:a16="http://schemas.microsoft.com/office/drawing/2014/main" id="{7DEC01CB-CF6D-299D-E634-C00182788D1B}"/>
              </a:ext>
            </a:extLst>
          </p:cNvPr>
          <p:cNvPicPr>
            <a:picLocks noChangeAspect="1"/>
          </p:cNvPicPr>
          <p:nvPr userDrawn="1"/>
        </p:nvPicPr>
        <p:blipFill>
          <a:blip r:embed="rId2"/>
          <a:stretch>
            <a:fillRect/>
          </a:stretch>
        </p:blipFill>
        <p:spPr>
          <a:xfrm>
            <a:off x="520699" y="5751513"/>
            <a:ext cx="750888" cy="750887"/>
          </a:xfrm>
          <a:prstGeom prst="rect">
            <a:avLst/>
          </a:prstGeom>
        </p:spPr>
      </p:pic>
      <p:sp>
        <p:nvSpPr>
          <p:cNvPr id="11" name="Rectangle 10">
            <a:extLst>
              <a:ext uri="{FF2B5EF4-FFF2-40B4-BE49-F238E27FC236}">
                <a16:creationId xmlns:a16="http://schemas.microsoft.com/office/drawing/2014/main" id="{469D8DC6-3A86-8C34-E068-5C0DF7B32EEC}"/>
              </a:ext>
            </a:extLst>
          </p:cNvPr>
          <p:cNvSpPr/>
          <p:nvPr userDrawn="1"/>
        </p:nvSpPr>
        <p:spPr>
          <a:xfrm>
            <a:off x="1271587" y="6334514"/>
            <a:ext cx="6096000" cy="21544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tx1"/>
                </a:solidFill>
                <a:effectLst/>
                <a:uLnTx/>
                <a:uFillTx/>
                <a:latin typeface="F37 Bolton" panose="00000500000000000000" pitchFamily="50" charset="0"/>
                <a:ea typeface="DIN Condensed" panose="020B0606040000020204" pitchFamily="34" charset="0"/>
                <a:cs typeface="+mn-cs"/>
              </a:rPr>
              <a:t>© 2024 OAG Aviation Worldwide Limited. All rights reserved </a:t>
            </a:r>
          </a:p>
        </p:txBody>
      </p:sp>
      <p:sp>
        <p:nvSpPr>
          <p:cNvPr id="14" name="Title Placeholder 1">
            <a:extLst>
              <a:ext uri="{FF2B5EF4-FFF2-40B4-BE49-F238E27FC236}">
                <a16:creationId xmlns:a16="http://schemas.microsoft.com/office/drawing/2014/main" id="{8E20A449-1A1F-4CF9-F724-67900F74CB4C}"/>
              </a:ext>
            </a:extLst>
          </p:cNvPr>
          <p:cNvSpPr>
            <a:spLocks noGrp="1"/>
          </p:cNvSpPr>
          <p:nvPr>
            <p:ph type="title"/>
          </p:nvPr>
        </p:nvSpPr>
        <p:spPr>
          <a:xfrm>
            <a:off x="520699" y="464449"/>
            <a:ext cx="10442575" cy="644862"/>
          </a:xfrm>
          <a:prstGeom prst="rect">
            <a:avLst/>
          </a:prstGeom>
        </p:spPr>
        <p:txBody>
          <a:bodyPr vert="horz" lIns="0" tIns="45720" rIns="91440" bIns="45720" rtlCol="0" anchor="t">
            <a:normAutofit/>
          </a:bodyPr>
          <a:lstStyle/>
          <a:p>
            <a:r>
              <a:rPr lang="en-US" dirty="0"/>
              <a:t>CLICK TO EDIT MASTER TITLE STYLE</a:t>
            </a:r>
          </a:p>
        </p:txBody>
      </p:sp>
      <p:sp>
        <p:nvSpPr>
          <p:cNvPr id="16" name="Text Placeholder 15">
            <a:extLst>
              <a:ext uri="{FF2B5EF4-FFF2-40B4-BE49-F238E27FC236}">
                <a16:creationId xmlns:a16="http://schemas.microsoft.com/office/drawing/2014/main" id="{0FD8E6DF-4D14-5FC1-F2C2-CE903C88F287}"/>
              </a:ext>
            </a:extLst>
          </p:cNvPr>
          <p:cNvSpPr>
            <a:spLocks noGrp="1"/>
          </p:cNvSpPr>
          <p:nvPr>
            <p:ph type="body" sz="quarter" idx="10"/>
          </p:nvPr>
        </p:nvSpPr>
        <p:spPr>
          <a:xfrm>
            <a:off x="520701" y="1367293"/>
            <a:ext cx="11150600" cy="49196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0072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ebinar Master">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85B14BA-7640-F8CE-9A1D-54FF60CA5B2E}"/>
              </a:ext>
            </a:extLst>
          </p:cNvPr>
          <p:cNvSpPr>
            <a:spLocks noGrp="1"/>
          </p:cNvSpPr>
          <p:nvPr>
            <p:ph idx="1"/>
          </p:nvPr>
        </p:nvSpPr>
        <p:spPr>
          <a:xfrm>
            <a:off x="520699" y="1369881"/>
            <a:ext cx="5422901" cy="4651507"/>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2">
            <a:extLst>
              <a:ext uri="{FF2B5EF4-FFF2-40B4-BE49-F238E27FC236}">
                <a16:creationId xmlns:a16="http://schemas.microsoft.com/office/drawing/2014/main" id="{E01B6A2F-A3F5-6F2D-4380-A557AB980746}"/>
              </a:ext>
            </a:extLst>
          </p:cNvPr>
          <p:cNvSpPr>
            <a:spLocks noGrp="1"/>
          </p:cNvSpPr>
          <p:nvPr>
            <p:ph idx="10"/>
          </p:nvPr>
        </p:nvSpPr>
        <p:spPr>
          <a:xfrm>
            <a:off x="6250939" y="1369881"/>
            <a:ext cx="5422901" cy="4651507"/>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Content Placeholder 2" descr="Icon&#10;&#10;Description automatically generated">
            <a:extLst>
              <a:ext uri="{FF2B5EF4-FFF2-40B4-BE49-F238E27FC236}">
                <a16:creationId xmlns:a16="http://schemas.microsoft.com/office/drawing/2014/main" id="{248C56BF-C501-D9E9-4958-289CDD3CC22E}"/>
              </a:ext>
            </a:extLst>
          </p:cNvPr>
          <p:cNvPicPr>
            <a:picLocks noChangeAspect="1"/>
          </p:cNvPicPr>
          <p:nvPr userDrawn="1"/>
        </p:nvPicPr>
        <p:blipFill>
          <a:blip r:embed="rId2"/>
          <a:stretch>
            <a:fillRect/>
          </a:stretch>
        </p:blipFill>
        <p:spPr>
          <a:xfrm>
            <a:off x="520699" y="5751513"/>
            <a:ext cx="750888" cy="750887"/>
          </a:xfrm>
          <a:prstGeom prst="rect">
            <a:avLst/>
          </a:prstGeom>
        </p:spPr>
      </p:pic>
      <p:sp>
        <p:nvSpPr>
          <p:cNvPr id="6" name="Rectangle 5">
            <a:extLst>
              <a:ext uri="{FF2B5EF4-FFF2-40B4-BE49-F238E27FC236}">
                <a16:creationId xmlns:a16="http://schemas.microsoft.com/office/drawing/2014/main" id="{F024D7D0-9307-7562-53F4-8BF8109576B7}"/>
              </a:ext>
            </a:extLst>
          </p:cNvPr>
          <p:cNvSpPr/>
          <p:nvPr userDrawn="1"/>
        </p:nvSpPr>
        <p:spPr>
          <a:xfrm>
            <a:off x="1271587" y="6334514"/>
            <a:ext cx="6096000" cy="21544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lumMod val="75000"/>
                  </a:srgbClr>
                </a:solidFill>
                <a:effectLst/>
                <a:uLnTx/>
                <a:uFillTx/>
                <a:latin typeface="F37 Bolton" panose="00000500000000000000" pitchFamily="50" charset="0"/>
                <a:ea typeface="DIN Condensed" panose="020B0606040000020204" pitchFamily="34" charset="0"/>
                <a:cs typeface="+mn-cs"/>
              </a:rPr>
              <a:t>© 2024 OAG Aviation Worldwide Limited. All rights reserved </a:t>
            </a:r>
          </a:p>
        </p:txBody>
      </p:sp>
      <p:sp>
        <p:nvSpPr>
          <p:cNvPr id="10" name="Title Placeholder 1">
            <a:extLst>
              <a:ext uri="{FF2B5EF4-FFF2-40B4-BE49-F238E27FC236}">
                <a16:creationId xmlns:a16="http://schemas.microsoft.com/office/drawing/2014/main" id="{ABEEEB27-580D-9962-C9C2-2D28136A3E7C}"/>
              </a:ext>
            </a:extLst>
          </p:cNvPr>
          <p:cNvSpPr>
            <a:spLocks noGrp="1"/>
          </p:cNvSpPr>
          <p:nvPr>
            <p:ph type="title"/>
          </p:nvPr>
        </p:nvSpPr>
        <p:spPr>
          <a:xfrm>
            <a:off x="520699" y="464449"/>
            <a:ext cx="10442575" cy="644862"/>
          </a:xfrm>
          <a:prstGeom prst="rect">
            <a:avLst/>
          </a:prstGeom>
        </p:spPr>
        <p:txBody>
          <a:bodyPr vert="horz" lIns="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136061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6DC2D-0A14-3549-A70D-5968DC072435}"/>
              </a:ext>
            </a:extLst>
          </p:cNvPr>
          <p:cNvSpPr>
            <a:spLocks noGrp="1"/>
          </p:cNvSpPr>
          <p:nvPr>
            <p:ph type="title"/>
          </p:nvPr>
        </p:nvSpPr>
        <p:spPr>
          <a:xfrm>
            <a:off x="520699" y="464449"/>
            <a:ext cx="10442575" cy="644862"/>
          </a:xfrm>
          <a:prstGeom prst="rect">
            <a:avLst/>
          </a:prstGeom>
        </p:spPr>
        <p:txBody>
          <a:bodyPr vert="horz" lIns="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AE915D-6F8A-3243-AD0C-21F4FE5A85C3}"/>
              </a:ext>
            </a:extLst>
          </p:cNvPr>
          <p:cNvSpPr>
            <a:spLocks noGrp="1"/>
          </p:cNvSpPr>
          <p:nvPr>
            <p:ph type="body" idx="1"/>
          </p:nvPr>
        </p:nvSpPr>
        <p:spPr>
          <a:xfrm>
            <a:off x="520699" y="1369881"/>
            <a:ext cx="11150602" cy="4651507"/>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864886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7" r:id="rId3"/>
    <p:sldLayoutId id="2147483662" r:id="rId4"/>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lang="en-US" sz="2400" b="0" kern="1200" dirty="0">
          <a:solidFill>
            <a:srgbClr val="000000"/>
          </a:solidFill>
          <a:latin typeface="F37 Bolton" pitchFamily="2" charset="77"/>
          <a:ea typeface="DIN Condensed Light" panose="020B0506040000020204" pitchFamily="34" charset="0"/>
          <a:cs typeface="+mn-cs"/>
        </a:defRPr>
      </a:lvl1pPr>
    </p:titleStyle>
    <p:bodyStyle>
      <a:lvl1pPr marL="180000" indent="-372600" algn="l" defTabSz="914400" rtl="0" eaLnBrk="1" latinLnBrk="0" hangingPunct="1">
        <a:lnSpc>
          <a:spcPct val="95000"/>
        </a:lnSpc>
        <a:spcBef>
          <a:spcPts val="1000"/>
        </a:spcBef>
        <a:buFontTx/>
        <a:buBlip>
          <a:blip r:embed="rId6"/>
        </a:buBlip>
        <a:defRPr sz="1600" b="0" i="0" kern="1200">
          <a:solidFill>
            <a:schemeClr val="tx1"/>
          </a:solidFill>
          <a:latin typeface="F37 Bolton Light" pitchFamily="2" charset="77"/>
          <a:ea typeface="+mn-ea"/>
          <a:cs typeface="Arial" panose="020B0604020202020204" pitchFamily="34" charset="0"/>
        </a:defRPr>
      </a:lvl1pPr>
      <a:lvl2pPr marL="180000" indent="-372600" algn="l" defTabSz="914400" rtl="0" eaLnBrk="1" latinLnBrk="0" hangingPunct="1">
        <a:lnSpc>
          <a:spcPct val="95000"/>
        </a:lnSpc>
        <a:spcBef>
          <a:spcPts val="500"/>
        </a:spcBef>
        <a:buFontTx/>
        <a:buBlip>
          <a:blip r:embed="rId6"/>
        </a:buBlip>
        <a:defRPr sz="1400" b="0" i="0" kern="1200">
          <a:solidFill>
            <a:schemeClr val="tx1"/>
          </a:solidFill>
          <a:latin typeface="F37 Bolton Light" pitchFamily="2" charset="77"/>
          <a:ea typeface="+mn-ea"/>
          <a:cs typeface="Arial" panose="020B0604020202020204" pitchFamily="34" charset="0"/>
        </a:defRPr>
      </a:lvl2pPr>
      <a:lvl3pPr marL="180000" indent="-372600" algn="l" defTabSz="914400" rtl="0" eaLnBrk="1" latinLnBrk="0" hangingPunct="1">
        <a:lnSpc>
          <a:spcPct val="95000"/>
        </a:lnSpc>
        <a:spcBef>
          <a:spcPts val="500"/>
        </a:spcBef>
        <a:buFontTx/>
        <a:buBlip>
          <a:blip r:embed="rId6"/>
        </a:buBlip>
        <a:defRPr sz="1200" b="0" i="0" kern="1200">
          <a:solidFill>
            <a:schemeClr val="tx1"/>
          </a:solidFill>
          <a:latin typeface="F37 Bolton Light" pitchFamily="2" charset="77"/>
          <a:ea typeface="+mn-ea"/>
          <a:cs typeface="Arial" panose="020B0604020202020204" pitchFamily="34" charset="0"/>
        </a:defRPr>
      </a:lvl3pPr>
      <a:lvl4pPr marL="180000" indent="-372600" algn="l" defTabSz="914400" rtl="0" eaLnBrk="1" latinLnBrk="0" hangingPunct="1">
        <a:lnSpc>
          <a:spcPct val="95000"/>
        </a:lnSpc>
        <a:spcBef>
          <a:spcPts val="500"/>
        </a:spcBef>
        <a:buFontTx/>
        <a:buBlip>
          <a:blip r:embed="rId6"/>
        </a:buBlip>
        <a:defRPr sz="1100" b="0" i="0" kern="1200">
          <a:solidFill>
            <a:schemeClr val="tx1"/>
          </a:solidFill>
          <a:latin typeface="F37 Bolton Light" pitchFamily="2" charset="77"/>
          <a:ea typeface="+mn-ea"/>
          <a:cs typeface="Arial" panose="020B0604020202020204" pitchFamily="34" charset="0"/>
        </a:defRPr>
      </a:lvl4pPr>
      <a:lvl5pPr marL="180000" indent="-372600" algn="l" defTabSz="914400" rtl="0" eaLnBrk="1" latinLnBrk="0" hangingPunct="1">
        <a:lnSpc>
          <a:spcPct val="95000"/>
        </a:lnSpc>
        <a:spcBef>
          <a:spcPts val="500"/>
        </a:spcBef>
        <a:buFontTx/>
        <a:buBlip>
          <a:blip r:embed="rId6"/>
        </a:buBlip>
        <a:defRPr sz="11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483">
          <p15:clr>
            <a:srgbClr val="F26B43"/>
          </p15:clr>
        </p15:guide>
        <p15:guide id="3" orient="horz" pos="3793">
          <p15:clr>
            <a:srgbClr val="F26B43"/>
          </p15:clr>
        </p15:guide>
        <p15:guide id="4" pos="7061">
          <p15:clr>
            <a:srgbClr val="F26B43"/>
          </p15:clr>
        </p15:guide>
        <p15:guide id="5" orient="horz" pos="10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oag.com/blog" TargetMode="External"/><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oag.com/" TargetMode="External"/><Relationship Id="rId5" Type="http://schemas.openxmlformats.org/officeDocument/2006/relationships/hyperlink" Target="mailto:contactus@oag.com" TargetMode="External"/><Relationship Id="rId4" Type="http://schemas.openxmlformats.org/officeDocument/2006/relationships/hyperlink" Target="http://www.oag.com/coronavirus-airline-schedules-dat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52373-D63A-4F1F-ACA1-9B41373C9D89}"/>
              </a:ext>
            </a:extLst>
          </p:cNvPr>
          <p:cNvSpPr txBox="1"/>
          <p:nvPr/>
        </p:nvSpPr>
        <p:spPr>
          <a:xfrm>
            <a:off x="454230" y="2367366"/>
            <a:ext cx="9614444" cy="2123268"/>
          </a:xfrm>
          <a:prstGeom prst="rect">
            <a:avLst/>
          </a:prstGeom>
        </p:spPr>
        <p:txBody>
          <a:bodyPr wrap="square" lIns="0" rtlCol="0" anchor="t">
            <a:noAutofit/>
          </a:bodyPr>
          <a:lstStyle/>
          <a:p>
            <a:pPr>
              <a:spcAft>
                <a:spcPts val="800"/>
              </a:spcAft>
            </a:pPr>
            <a:r>
              <a:rPr lang="en-US" sz="6000" b="0" i="0" u="sng" strike="noStrike" cap="all" dirty="0">
                <a:effectLst/>
                <a:latin typeface="DIN Condensed" panose="020B0606040000020204" pitchFamily="34" charset="0"/>
              </a:rPr>
              <a:t>CHINA OUTBOUND</a:t>
            </a:r>
            <a:r>
              <a:rPr lang="en-US" sz="6000" b="0" i="0" u="none" strike="noStrike" cap="all" dirty="0">
                <a:effectLst/>
                <a:latin typeface="DIN Condensed" panose="020B0606040000020204" pitchFamily="34" charset="0"/>
              </a:rPr>
              <a:t>: </a:t>
            </a:r>
          </a:p>
          <a:p>
            <a:pPr>
              <a:spcAft>
                <a:spcPts val="800"/>
              </a:spcAft>
            </a:pPr>
            <a:r>
              <a:rPr lang="en-US" sz="6000" cap="all" dirty="0">
                <a:solidFill>
                  <a:schemeClr val="bg1"/>
                </a:solidFill>
                <a:latin typeface="DIN Condensed Light" panose="020B0506040000020204" pitchFamily="34" charset="0"/>
                <a:ea typeface="DIN Condensed Light" panose="020B0506040000020204" pitchFamily="34" charset="0"/>
              </a:rPr>
              <a:t>ARE WE NEARLY THERE YET?</a:t>
            </a:r>
          </a:p>
        </p:txBody>
      </p:sp>
      <p:sp>
        <p:nvSpPr>
          <p:cNvPr id="8" name="TextBox 7">
            <a:extLst>
              <a:ext uri="{FF2B5EF4-FFF2-40B4-BE49-F238E27FC236}">
                <a16:creationId xmlns:a16="http://schemas.microsoft.com/office/drawing/2014/main" id="{F739C968-37D2-ABAA-D5E6-3B29463F67CE}"/>
              </a:ext>
            </a:extLst>
          </p:cNvPr>
          <p:cNvSpPr txBox="1"/>
          <p:nvPr/>
        </p:nvSpPr>
        <p:spPr>
          <a:xfrm>
            <a:off x="560173" y="6052668"/>
            <a:ext cx="8690602" cy="240784"/>
          </a:xfrm>
          <a:prstGeom prst="rect">
            <a:avLst/>
          </a:prstGeom>
        </p:spPr>
        <p:txBody>
          <a:bodyPr wrap="square" lIns="0" rtlCol="0" anchor="t">
            <a:noAutofit/>
          </a:bodyPr>
          <a:lstStyle/>
          <a:p>
            <a:pPr lvl="0">
              <a:defRPr/>
            </a:pPr>
            <a:r>
              <a:rPr lang="en-GB" sz="2000" dirty="0">
                <a:solidFill>
                  <a:schemeClr val="bg1"/>
                </a:solidFill>
                <a:latin typeface="DIN Condensed" panose="020B0606040000020204" pitchFamily="34" charset="0"/>
                <a:ea typeface="DIN Condensed" panose="020B0606040000020204" pitchFamily="34" charset="0"/>
              </a:rPr>
              <a:t>Wednesday January 24th, 2024</a:t>
            </a:r>
            <a:endParaRPr lang="en-US" sz="2000" dirty="0">
              <a:solidFill>
                <a:schemeClr val="bg1"/>
              </a:solidFill>
              <a:latin typeface="DIN Condensed" panose="020B0606040000020204" pitchFamily="34" charset="0"/>
              <a:ea typeface="DIN Condensed" panose="020B0606040000020204" pitchFamily="34" charset="0"/>
            </a:endParaRPr>
          </a:p>
        </p:txBody>
      </p:sp>
      <p:pic>
        <p:nvPicPr>
          <p:cNvPr id="5" name="Picture 4" descr="A white letters on a black background&#10;&#10;Description automatically generated">
            <a:extLst>
              <a:ext uri="{FF2B5EF4-FFF2-40B4-BE49-F238E27FC236}">
                <a16:creationId xmlns:a16="http://schemas.microsoft.com/office/drawing/2014/main" id="{947A10DB-10B8-DC3A-593D-09720F68DEB5}"/>
              </a:ext>
            </a:extLst>
          </p:cNvPr>
          <p:cNvPicPr>
            <a:picLocks noChangeAspect="1"/>
          </p:cNvPicPr>
          <p:nvPr/>
        </p:nvPicPr>
        <p:blipFill>
          <a:blip r:embed="rId4"/>
          <a:stretch>
            <a:fillRect/>
          </a:stretch>
        </p:blipFill>
        <p:spPr>
          <a:xfrm>
            <a:off x="11040368" y="222270"/>
            <a:ext cx="895259" cy="562617"/>
          </a:xfrm>
          <a:prstGeom prst="rect">
            <a:avLst/>
          </a:prstGeom>
        </p:spPr>
      </p:pic>
      <p:sp>
        <p:nvSpPr>
          <p:cNvPr id="6" name="TextBox 5">
            <a:extLst>
              <a:ext uri="{FF2B5EF4-FFF2-40B4-BE49-F238E27FC236}">
                <a16:creationId xmlns:a16="http://schemas.microsoft.com/office/drawing/2014/main" id="{8C4CD994-3AD4-6ED0-E3FF-00711E87CAA6}"/>
              </a:ext>
            </a:extLst>
          </p:cNvPr>
          <p:cNvSpPr txBox="1"/>
          <p:nvPr/>
        </p:nvSpPr>
        <p:spPr>
          <a:xfrm>
            <a:off x="10708633" y="6174769"/>
            <a:ext cx="1558728" cy="369869"/>
          </a:xfrm>
          <a:prstGeom prst="rect">
            <a:avLst/>
          </a:prstGeom>
        </p:spPr>
        <p:txBody>
          <a:bodyPr wrap="square" lIns="0" rtlCol="0" anchor="t">
            <a:noAutofit/>
          </a:bodyPr>
          <a:lstStyle/>
          <a:p>
            <a:pPr algn="l"/>
            <a:r>
              <a:rPr lang="en-GB" dirty="0">
                <a:solidFill>
                  <a:schemeClr val="bg1"/>
                </a:solidFill>
                <a:latin typeface="DIN Condensed Light" panose="020B0506040000020204" pitchFamily="34" charset="0"/>
                <a:ea typeface="DIN Condensed Light" panose="020B0506040000020204" pitchFamily="34" charset="0"/>
              </a:rPr>
              <a:t>www.oag.com</a:t>
            </a:r>
            <a:endParaRPr lang="en-US" dirty="0">
              <a:solidFill>
                <a:schemeClr val="bg1"/>
              </a:solidFill>
              <a:latin typeface="DIN Condensed Light" panose="020B0506040000020204" pitchFamily="34" charset="0"/>
              <a:ea typeface="DIN Condensed Light" panose="020B0506040000020204" pitchFamily="34" charset="0"/>
            </a:endParaRPr>
          </a:p>
        </p:txBody>
      </p:sp>
    </p:spTree>
    <p:extLst>
      <p:ext uri="{BB962C8B-B14F-4D97-AF65-F5344CB8AC3E}">
        <p14:creationId xmlns:p14="http://schemas.microsoft.com/office/powerpoint/2010/main" val="446317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19EC-8437-6DCB-19F3-3E4DE99D9278}"/>
              </a:ext>
            </a:extLst>
          </p:cNvPr>
          <p:cNvSpPr>
            <a:spLocks noGrp="1"/>
          </p:cNvSpPr>
          <p:nvPr>
            <p:ph type="title"/>
          </p:nvPr>
        </p:nvSpPr>
        <p:spPr/>
        <p:txBody>
          <a:bodyPr>
            <a:normAutofit fontScale="90000"/>
          </a:bodyPr>
          <a:lstStyle/>
          <a:p>
            <a:r>
              <a:rPr lang="en-US" dirty="0"/>
              <a:t>INTERNATIONAL DESTINATIONS THEN AND NOW</a:t>
            </a:r>
            <a:br>
              <a:rPr lang="en-US" dirty="0"/>
            </a:br>
            <a:r>
              <a:rPr lang="en-US" dirty="0"/>
              <a:t>From China to Asia Pacific</a:t>
            </a:r>
            <a:endParaRPr lang="en-GB" dirty="0"/>
          </a:p>
        </p:txBody>
      </p:sp>
      <p:sp>
        <p:nvSpPr>
          <p:cNvPr id="3" name="Text Placeholder 2">
            <a:extLst>
              <a:ext uri="{FF2B5EF4-FFF2-40B4-BE49-F238E27FC236}">
                <a16:creationId xmlns:a16="http://schemas.microsoft.com/office/drawing/2014/main" id="{FDAC5C33-7D9E-5416-D1F1-ADFD3D09FD59}"/>
              </a:ext>
            </a:extLst>
          </p:cNvPr>
          <p:cNvSpPr>
            <a:spLocks noGrp="1"/>
          </p:cNvSpPr>
          <p:nvPr>
            <p:ph type="body" sz="quarter" idx="10"/>
          </p:nvPr>
        </p:nvSpPr>
        <p:spPr>
          <a:xfrm>
            <a:off x="1828138" y="5430760"/>
            <a:ext cx="3954981" cy="932272"/>
          </a:xfrm>
        </p:spPr>
        <p:txBody>
          <a:bodyPr>
            <a:normAutofit/>
          </a:bodyPr>
          <a:lstStyle/>
          <a:p>
            <a:pPr marL="0" indent="0">
              <a:buClr>
                <a:srgbClr val="FFD602"/>
              </a:buClr>
              <a:buNone/>
            </a:pPr>
            <a:r>
              <a:rPr lang="en-GB" sz="1600" dirty="0"/>
              <a:t>Asia Pacific - 119 international destinations </a:t>
            </a:r>
            <a:endParaRPr lang="en-GB" dirty="0"/>
          </a:p>
        </p:txBody>
      </p:sp>
      <p:pic>
        <p:nvPicPr>
          <p:cNvPr id="6" name="Picture 5">
            <a:extLst>
              <a:ext uri="{FF2B5EF4-FFF2-40B4-BE49-F238E27FC236}">
                <a16:creationId xmlns:a16="http://schemas.microsoft.com/office/drawing/2014/main" id="{D6636A7A-E6AA-388B-EC7A-09068D8C9604}"/>
              </a:ext>
            </a:extLst>
          </p:cNvPr>
          <p:cNvPicPr>
            <a:picLocks noChangeAspect="1"/>
          </p:cNvPicPr>
          <p:nvPr/>
        </p:nvPicPr>
        <p:blipFill>
          <a:blip r:embed="rId3"/>
          <a:stretch>
            <a:fillRect/>
          </a:stretch>
        </p:blipFill>
        <p:spPr>
          <a:xfrm>
            <a:off x="6363986" y="1396721"/>
            <a:ext cx="4413078" cy="3841116"/>
          </a:xfrm>
          <a:prstGeom prst="rect">
            <a:avLst/>
          </a:prstGeom>
        </p:spPr>
      </p:pic>
      <p:pic>
        <p:nvPicPr>
          <p:cNvPr id="8" name="Picture 7">
            <a:extLst>
              <a:ext uri="{FF2B5EF4-FFF2-40B4-BE49-F238E27FC236}">
                <a16:creationId xmlns:a16="http://schemas.microsoft.com/office/drawing/2014/main" id="{46FE835C-67B2-5C45-3E4A-90B3512D9AB4}"/>
              </a:ext>
            </a:extLst>
          </p:cNvPr>
          <p:cNvPicPr>
            <a:picLocks noChangeAspect="1"/>
          </p:cNvPicPr>
          <p:nvPr/>
        </p:nvPicPr>
        <p:blipFill>
          <a:blip r:embed="rId4"/>
          <a:stretch>
            <a:fillRect/>
          </a:stretch>
        </p:blipFill>
        <p:spPr>
          <a:xfrm>
            <a:off x="1702828" y="1396721"/>
            <a:ext cx="4205602" cy="3841117"/>
          </a:xfrm>
          <a:prstGeom prst="rect">
            <a:avLst/>
          </a:prstGeom>
        </p:spPr>
      </p:pic>
      <p:sp>
        <p:nvSpPr>
          <p:cNvPr id="9" name="Text Placeholder 2">
            <a:extLst>
              <a:ext uri="{FF2B5EF4-FFF2-40B4-BE49-F238E27FC236}">
                <a16:creationId xmlns:a16="http://schemas.microsoft.com/office/drawing/2014/main" id="{61996DC6-EB7B-87C4-F2B7-673D3326A0D0}"/>
              </a:ext>
            </a:extLst>
          </p:cNvPr>
          <p:cNvSpPr txBox="1">
            <a:spLocks/>
          </p:cNvSpPr>
          <p:nvPr/>
        </p:nvSpPr>
        <p:spPr>
          <a:xfrm>
            <a:off x="1828138" y="1396721"/>
            <a:ext cx="1881053" cy="529266"/>
          </a:xfrm>
          <a:prstGeom prst="rect">
            <a:avLst/>
          </a:prstGeom>
        </p:spPr>
        <p:txBody>
          <a:bodyPr vert="horz" lIns="0" tIns="45720" rIns="91440" bIns="45720" rtlCol="0">
            <a:normAutofit/>
          </a:bodyPr>
          <a:lstStyle>
            <a:lvl1pPr marL="180000" indent="-372600" algn="l" defTabSz="914400" rtl="0" eaLnBrk="1" latinLnBrk="0" hangingPunct="1">
              <a:lnSpc>
                <a:spcPct val="95000"/>
              </a:lnSpc>
              <a:spcBef>
                <a:spcPts val="1000"/>
              </a:spcBef>
              <a:buFontTx/>
              <a:buBlip>
                <a:blip r:embed="rId5"/>
              </a:buBlip>
              <a:defRPr sz="1600" b="0" i="0" kern="1200">
                <a:solidFill>
                  <a:schemeClr val="tx1"/>
                </a:solidFill>
                <a:latin typeface="F37 Bolton Light" pitchFamily="2" charset="77"/>
                <a:ea typeface="+mn-ea"/>
                <a:cs typeface="Arial" panose="020B0604020202020204" pitchFamily="34" charset="0"/>
              </a:defRPr>
            </a:lvl1pPr>
            <a:lvl2pPr marL="180000" indent="-372600" algn="l" defTabSz="914400" rtl="0" eaLnBrk="1" latinLnBrk="0" hangingPunct="1">
              <a:lnSpc>
                <a:spcPct val="95000"/>
              </a:lnSpc>
              <a:spcBef>
                <a:spcPts val="500"/>
              </a:spcBef>
              <a:buFontTx/>
              <a:buBlip>
                <a:blip r:embed="rId5"/>
              </a:buBlip>
              <a:defRPr sz="1400" b="0" i="0" kern="1200">
                <a:solidFill>
                  <a:schemeClr val="tx1"/>
                </a:solidFill>
                <a:latin typeface="F37 Bolton Light" pitchFamily="2" charset="77"/>
                <a:ea typeface="+mn-ea"/>
                <a:cs typeface="Arial" panose="020B0604020202020204" pitchFamily="34" charset="0"/>
              </a:defRPr>
            </a:lvl2pPr>
            <a:lvl3pPr marL="180000" indent="-372600" algn="l" defTabSz="914400" rtl="0" eaLnBrk="1" latinLnBrk="0" hangingPunct="1">
              <a:lnSpc>
                <a:spcPct val="95000"/>
              </a:lnSpc>
              <a:spcBef>
                <a:spcPts val="500"/>
              </a:spcBef>
              <a:buFontTx/>
              <a:buBlip>
                <a:blip r:embed="rId5"/>
              </a:buBlip>
              <a:defRPr sz="1200" b="0" i="0" kern="1200">
                <a:solidFill>
                  <a:schemeClr val="tx1"/>
                </a:solidFill>
                <a:latin typeface="F37 Bolton Light" pitchFamily="2" charset="77"/>
                <a:ea typeface="+mn-ea"/>
                <a:cs typeface="Arial" panose="020B0604020202020204" pitchFamily="34" charset="0"/>
              </a:defRPr>
            </a:lvl3pPr>
            <a:lvl4pPr marL="180000" indent="-372600" algn="l" defTabSz="914400" rtl="0" eaLnBrk="1" latinLnBrk="0" hangingPunct="1">
              <a:lnSpc>
                <a:spcPct val="95000"/>
              </a:lnSpc>
              <a:spcBef>
                <a:spcPts val="500"/>
              </a:spcBef>
              <a:buFontTx/>
              <a:buBlip>
                <a:blip r:embed="rId5"/>
              </a:buBlip>
              <a:defRPr sz="1100" b="0" i="0" kern="1200">
                <a:solidFill>
                  <a:schemeClr val="tx1"/>
                </a:solidFill>
                <a:latin typeface="F37 Bolton Light" pitchFamily="2" charset="77"/>
                <a:ea typeface="+mn-ea"/>
                <a:cs typeface="Arial" panose="020B0604020202020204" pitchFamily="34" charset="0"/>
              </a:defRPr>
            </a:lvl4pPr>
            <a:lvl5pPr marL="180000" indent="-372600" algn="l" defTabSz="914400" rtl="0" eaLnBrk="1" latinLnBrk="0" hangingPunct="1">
              <a:lnSpc>
                <a:spcPct val="95000"/>
              </a:lnSpc>
              <a:spcBef>
                <a:spcPts val="500"/>
              </a:spcBef>
              <a:buFontTx/>
              <a:buBlip>
                <a:blip r:embed="rId5"/>
              </a:buBlip>
              <a:defRPr sz="11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D602"/>
              </a:buClr>
              <a:buNone/>
            </a:pPr>
            <a:r>
              <a:rPr lang="en-GB" dirty="0"/>
              <a:t>Jan 2019</a:t>
            </a:r>
          </a:p>
          <a:p>
            <a:endParaRPr lang="en-GB" dirty="0"/>
          </a:p>
          <a:p>
            <a:endParaRPr lang="en-GB" dirty="0"/>
          </a:p>
        </p:txBody>
      </p:sp>
      <p:sp>
        <p:nvSpPr>
          <p:cNvPr id="10" name="Text Placeholder 2">
            <a:extLst>
              <a:ext uri="{FF2B5EF4-FFF2-40B4-BE49-F238E27FC236}">
                <a16:creationId xmlns:a16="http://schemas.microsoft.com/office/drawing/2014/main" id="{5B10AC92-BF82-4CDE-1774-70C81F3EDFAB}"/>
              </a:ext>
            </a:extLst>
          </p:cNvPr>
          <p:cNvSpPr txBox="1">
            <a:spLocks/>
          </p:cNvSpPr>
          <p:nvPr/>
        </p:nvSpPr>
        <p:spPr>
          <a:xfrm>
            <a:off x="6540658" y="1396721"/>
            <a:ext cx="1881053" cy="529266"/>
          </a:xfrm>
          <a:prstGeom prst="rect">
            <a:avLst/>
          </a:prstGeom>
        </p:spPr>
        <p:txBody>
          <a:bodyPr vert="horz" lIns="0" tIns="45720" rIns="91440" bIns="45720" rtlCol="0">
            <a:normAutofit/>
          </a:bodyPr>
          <a:lstStyle>
            <a:lvl1pPr marL="180000" indent="-372600" algn="l" defTabSz="914400" rtl="0" eaLnBrk="1" latinLnBrk="0" hangingPunct="1">
              <a:lnSpc>
                <a:spcPct val="95000"/>
              </a:lnSpc>
              <a:spcBef>
                <a:spcPts val="1000"/>
              </a:spcBef>
              <a:buFontTx/>
              <a:buBlip>
                <a:blip r:embed="rId5"/>
              </a:buBlip>
              <a:defRPr sz="1600" b="0" i="0" kern="1200">
                <a:solidFill>
                  <a:schemeClr val="tx1"/>
                </a:solidFill>
                <a:latin typeface="F37 Bolton Light" pitchFamily="2" charset="77"/>
                <a:ea typeface="+mn-ea"/>
                <a:cs typeface="Arial" panose="020B0604020202020204" pitchFamily="34" charset="0"/>
              </a:defRPr>
            </a:lvl1pPr>
            <a:lvl2pPr marL="180000" indent="-372600" algn="l" defTabSz="914400" rtl="0" eaLnBrk="1" latinLnBrk="0" hangingPunct="1">
              <a:lnSpc>
                <a:spcPct val="95000"/>
              </a:lnSpc>
              <a:spcBef>
                <a:spcPts val="500"/>
              </a:spcBef>
              <a:buFontTx/>
              <a:buBlip>
                <a:blip r:embed="rId5"/>
              </a:buBlip>
              <a:defRPr sz="1400" b="0" i="0" kern="1200">
                <a:solidFill>
                  <a:schemeClr val="tx1"/>
                </a:solidFill>
                <a:latin typeface="F37 Bolton Light" pitchFamily="2" charset="77"/>
                <a:ea typeface="+mn-ea"/>
                <a:cs typeface="Arial" panose="020B0604020202020204" pitchFamily="34" charset="0"/>
              </a:defRPr>
            </a:lvl2pPr>
            <a:lvl3pPr marL="180000" indent="-372600" algn="l" defTabSz="914400" rtl="0" eaLnBrk="1" latinLnBrk="0" hangingPunct="1">
              <a:lnSpc>
                <a:spcPct val="95000"/>
              </a:lnSpc>
              <a:spcBef>
                <a:spcPts val="500"/>
              </a:spcBef>
              <a:buFontTx/>
              <a:buBlip>
                <a:blip r:embed="rId5"/>
              </a:buBlip>
              <a:defRPr sz="1200" b="0" i="0" kern="1200">
                <a:solidFill>
                  <a:schemeClr val="tx1"/>
                </a:solidFill>
                <a:latin typeface="F37 Bolton Light" pitchFamily="2" charset="77"/>
                <a:ea typeface="+mn-ea"/>
                <a:cs typeface="Arial" panose="020B0604020202020204" pitchFamily="34" charset="0"/>
              </a:defRPr>
            </a:lvl3pPr>
            <a:lvl4pPr marL="180000" indent="-372600" algn="l" defTabSz="914400" rtl="0" eaLnBrk="1" latinLnBrk="0" hangingPunct="1">
              <a:lnSpc>
                <a:spcPct val="95000"/>
              </a:lnSpc>
              <a:spcBef>
                <a:spcPts val="500"/>
              </a:spcBef>
              <a:buFontTx/>
              <a:buBlip>
                <a:blip r:embed="rId5"/>
              </a:buBlip>
              <a:defRPr sz="1100" b="0" i="0" kern="1200">
                <a:solidFill>
                  <a:schemeClr val="tx1"/>
                </a:solidFill>
                <a:latin typeface="F37 Bolton Light" pitchFamily="2" charset="77"/>
                <a:ea typeface="+mn-ea"/>
                <a:cs typeface="Arial" panose="020B0604020202020204" pitchFamily="34" charset="0"/>
              </a:defRPr>
            </a:lvl4pPr>
            <a:lvl5pPr marL="180000" indent="-372600" algn="l" defTabSz="914400" rtl="0" eaLnBrk="1" latinLnBrk="0" hangingPunct="1">
              <a:lnSpc>
                <a:spcPct val="95000"/>
              </a:lnSpc>
              <a:spcBef>
                <a:spcPts val="500"/>
              </a:spcBef>
              <a:buFontTx/>
              <a:buBlip>
                <a:blip r:embed="rId5"/>
              </a:buBlip>
              <a:defRPr sz="11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D602"/>
              </a:buClr>
              <a:buNone/>
            </a:pPr>
            <a:r>
              <a:rPr lang="en-GB" dirty="0"/>
              <a:t>Jan 2024</a:t>
            </a:r>
          </a:p>
          <a:p>
            <a:endParaRPr lang="en-GB" dirty="0"/>
          </a:p>
          <a:p>
            <a:endParaRPr lang="en-GB" dirty="0"/>
          </a:p>
        </p:txBody>
      </p:sp>
      <p:sp>
        <p:nvSpPr>
          <p:cNvPr id="11" name="Text Placeholder 2">
            <a:extLst>
              <a:ext uri="{FF2B5EF4-FFF2-40B4-BE49-F238E27FC236}">
                <a16:creationId xmlns:a16="http://schemas.microsoft.com/office/drawing/2014/main" id="{ADADED9B-7548-D0EF-6A09-39C31F2149F2}"/>
              </a:ext>
            </a:extLst>
          </p:cNvPr>
          <p:cNvSpPr txBox="1">
            <a:spLocks/>
          </p:cNvSpPr>
          <p:nvPr/>
        </p:nvSpPr>
        <p:spPr>
          <a:xfrm>
            <a:off x="6593034" y="5430760"/>
            <a:ext cx="3954981" cy="932272"/>
          </a:xfrm>
          <a:prstGeom prst="rect">
            <a:avLst/>
          </a:prstGeom>
        </p:spPr>
        <p:txBody>
          <a:bodyPr vert="horz" lIns="0" tIns="45720" rIns="91440" bIns="45720" rtlCol="0">
            <a:normAutofit/>
          </a:bodyPr>
          <a:lstStyle>
            <a:lvl1pPr marL="180000" indent="-372600" algn="l" defTabSz="914400" rtl="0" eaLnBrk="1" latinLnBrk="0" hangingPunct="1">
              <a:lnSpc>
                <a:spcPct val="95000"/>
              </a:lnSpc>
              <a:spcBef>
                <a:spcPts val="1000"/>
              </a:spcBef>
              <a:buFontTx/>
              <a:buBlip>
                <a:blip r:embed="rId5"/>
              </a:buBlip>
              <a:defRPr sz="1600" b="0" i="0" kern="1200">
                <a:solidFill>
                  <a:schemeClr val="tx1"/>
                </a:solidFill>
                <a:latin typeface="F37 Bolton Light" pitchFamily="2" charset="77"/>
                <a:ea typeface="+mn-ea"/>
                <a:cs typeface="Arial" panose="020B0604020202020204" pitchFamily="34" charset="0"/>
              </a:defRPr>
            </a:lvl1pPr>
            <a:lvl2pPr marL="180000" indent="-372600" algn="l" defTabSz="914400" rtl="0" eaLnBrk="1" latinLnBrk="0" hangingPunct="1">
              <a:lnSpc>
                <a:spcPct val="95000"/>
              </a:lnSpc>
              <a:spcBef>
                <a:spcPts val="500"/>
              </a:spcBef>
              <a:buFontTx/>
              <a:buBlip>
                <a:blip r:embed="rId5"/>
              </a:buBlip>
              <a:defRPr sz="1400" b="0" i="0" kern="1200">
                <a:solidFill>
                  <a:schemeClr val="tx1"/>
                </a:solidFill>
                <a:latin typeface="F37 Bolton Light" pitchFamily="2" charset="77"/>
                <a:ea typeface="+mn-ea"/>
                <a:cs typeface="Arial" panose="020B0604020202020204" pitchFamily="34" charset="0"/>
              </a:defRPr>
            </a:lvl2pPr>
            <a:lvl3pPr marL="180000" indent="-372600" algn="l" defTabSz="914400" rtl="0" eaLnBrk="1" latinLnBrk="0" hangingPunct="1">
              <a:lnSpc>
                <a:spcPct val="95000"/>
              </a:lnSpc>
              <a:spcBef>
                <a:spcPts val="500"/>
              </a:spcBef>
              <a:buFontTx/>
              <a:buBlip>
                <a:blip r:embed="rId5"/>
              </a:buBlip>
              <a:defRPr sz="1200" b="0" i="0" kern="1200">
                <a:solidFill>
                  <a:schemeClr val="tx1"/>
                </a:solidFill>
                <a:latin typeface="F37 Bolton Light" pitchFamily="2" charset="77"/>
                <a:ea typeface="+mn-ea"/>
                <a:cs typeface="Arial" panose="020B0604020202020204" pitchFamily="34" charset="0"/>
              </a:defRPr>
            </a:lvl3pPr>
            <a:lvl4pPr marL="180000" indent="-372600" algn="l" defTabSz="914400" rtl="0" eaLnBrk="1" latinLnBrk="0" hangingPunct="1">
              <a:lnSpc>
                <a:spcPct val="95000"/>
              </a:lnSpc>
              <a:spcBef>
                <a:spcPts val="500"/>
              </a:spcBef>
              <a:buFontTx/>
              <a:buBlip>
                <a:blip r:embed="rId5"/>
              </a:buBlip>
              <a:defRPr sz="1100" b="0" i="0" kern="1200">
                <a:solidFill>
                  <a:schemeClr val="tx1"/>
                </a:solidFill>
                <a:latin typeface="F37 Bolton Light" pitchFamily="2" charset="77"/>
                <a:ea typeface="+mn-ea"/>
                <a:cs typeface="Arial" panose="020B0604020202020204" pitchFamily="34" charset="0"/>
              </a:defRPr>
            </a:lvl4pPr>
            <a:lvl5pPr marL="180000" indent="-372600" algn="l" defTabSz="914400" rtl="0" eaLnBrk="1" latinLnBrk="0" hangingPunct="1">
              <a:lnSpc>
                <a:spcPct val="95000"/>
              </a:lnSpc>
              <a:spcBef>
                <a:spcPts val="500"/>
              </a:spcBef>
              <a:buFontTx/>
              <a:buBlip>
                <a:blip r:embed="rId5"/>
              </a:buBlip>
              <a:defRPr sz="11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D602"/>
              </a:buClr>
              <a:buFontTx/>
              <a:buNone/>
            </a:pPr>
            <a:r>
              <a:rPr lang="en-GB" dirty="0"/>
              <a:t>Asia Pacific - 85 international destinations </a:t>
            </a:r>
          </a:p>
        </p:txBody>
      </p:sp>
      <p:sp>
        <p:nvSpPr>
          <p:cNvPr id="5" name="TextBox 4">
            <a:extLst>
              <a:ext uri="{FF2B5EF4-FFF2-40B4-BE49-F238E27FC236}">
                <a16:creationId xmlns:a16="http://schemas.microsoft.com/office/drawing/2014/main" id="{FE692898-47E9-780F-35A0-E4CC4AB0834B}"/>
              </a:ext>
            </a:extLst>
          </p:cNvPr>
          <p:cNvSpPr txBox="1"/>
          <p:nvPr/>
        </p:nvSpPr>
        <p:spPr>
          <a:xfrm>
            <a:off x="1828138" y="4782714"/>
            <a:ext cx="1446963" cy="339217"/>
          </a:xfrm>
          <a:prstGeom prst="rect">
            <a:avLst/>
          </a:prstGeom>
          <a:solidFill>
            <a:srgbClr val="CC00CC"/>
          </a:solidFill>
        </p:spPr>
        <p:txBody>
          <a:bodyPr wrap="square" lIns="0" rtlCol="0" anchor="t">
            <a:noAutofit/>
          </a:bodyPr>
          <a:lstStyle/>
          <a:p>
            <a:pPr algn="ctr"/>
            <a:r>
              <a:rPr lang="en-GB" sz="1200" b="1" dirty="0">
                <a:solidFill>
                  <a:schemeClr val="bg1"/>
                </a:solidFill>
                <a:latin typeface="Helvetica Light" panose="020B0403020202020204" pitchFamily="34" charset="0"/>
              </a:rPr>
              <a:t>Australia: 7</a:t>
            </a:r>
          </a:p>
        </p:txBody>
      </p:sp>
      <p:sp>
        <p:nvSpPr>
          <p:cNvPr id="12" name="TextBox 11">
            <a:extLst>
              <a:ext uri="{FF2B5EF4-FFF2-40B4-BE49-F238E27FC236}">
                <a16:creationId xmlns:a16="http://schemas.microsoft.com/office/drawing/2014/main" id="{407668FF-0CCC-8965-6639-E3D18B84DD58}"/>
              </a:ext>
            </a:extLst>
          </p:cNvPr>
          <p:cNvSpPr txBox="1"/>
          <p:nvPr/>
        </p:nvSpPr>
        <p:spPr>
          <a:xfrm>
            <a:off x="6540658" y="4736754"/>
            <a:ext cx="1446963" cy="339217"/>
          </a:xfrm>
          <a:prstGeom prst="rect">
            <a:avLst/>
          </a:prstGeom>
          <a:solidFill>
            <a:srgbClr val="CC00CC"/>
          </a:solidFill>
        </p:spPr>
        <p:txBody>
          <a:bodyPr wrap="square" lIns="0" rtlCol="0" anchor="t">
            <a:noAutofit/>
          </a:bodyPr>
          <a:lstStyle/>
          <a:p>
            <a:pPr algn="ctr"/>
            <a:r>
              <a:rPr lang="en-GB" sz="1200" b="1" dirty="0">
                <a:solidFill>
                  <a:schemeClr val="bg1"/>
                </a:solidFill>
                <a:latin typeface="Helvetica Light" panose="020B0403020202020204" pitchFamily="34" charset="0"/>
              </a:rPr>
              <a:t>Australia: 4</a:t>
            </a:r>
          </a:p>
        </p:txBody>
      </p:sp>
    </p:spTree>
    <p:extLst>
      <p:ext uri="{BB962C8B-B14F-4D97-AF65-F5344CB8AC3E}">
        <p14:creationId xmlns:p14="http://schemas.microsoft.com/office/powerpoint/2010/main" val="4085679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19EC-8437-6DCB-19F3-3E4DE99D9278}"/>
              </a:ext>
            </a:extLst>
          </p:cNvPr>
          <p:cNvSpPr>
            <a:spLocks noGrp="1"/>
          </p:cNvSpPr>
          <p:nvPr>
            <p:ph type="title"/>
          </p:nvPr>
        </p:nvSpPr>
        <p:spPr/>
        <p:txBody>
          <a:bodyPr>
            <a:normAutofit fontScale="90000"/>
          </a:bodyPr>
          <a:lstStyle/>
          <a:p>
            <a:r>
              <a:rPr lang="en-US" dirty="0"/>
              <a:t>LATEST POSITION FOR CHINA'S BIGGEST AIRLINES</a:t>
            </a:r>
            <a:br>
              <a:rPr lang="en-US" dirty="0"/>
            </a:br>
            <a:r>
              <a:rPr lang="en-US" dirty="0"/>
              <a:t>Networks, orders and capacity</a:t>
            </a:r>
            <a:endParaRPr lang="en-GB" dirty="0"/>
          </a:p>
        </p:txBody>
      </p:sp>
      <p:pic>
        <p:nvPicPr>
          <p:cNvPr id="5" name="Picture 4">
            <a:extLst>
              <a:ext uri="{FF2B5EF4-FFF2-40B4-BE49-F238E27FC236}">
                <a16:creationId xmlns:a16="http://schemas.microsoft.com/office/drawing/2014/main" id="{F9F9F37E-406C-B50E-8DBF-6B99382FE9CC}"/>
              </a:ext>
            </a:extLst>
          </p:cNvPr>
          <p:cNvPicPr>
            <a:picLocks noChangeAspect="1"/>
          </p:cNvPicPr>
          <p:nvPr/>
        </p:nvPicPr>
        <p:blipFill>
          <a:blip r:embed="rId2"/>
          <a:stretch>
            <a:fillRect/>
          </a:stretch>
        </p:blipFill>
        <p:spPr>
          <a:xfrm>
            <a:off x="1364285" y="1472367"/>
            <a:ext cx="4192460" cy="2515476"/>
          </a:xfrm>
          <a:prstGeom prst="rect">
            <a:avLst/>
          </a:prstGeom>
        </p:spPr>
      </p:pic>
      <p:pic>
        <p:nvPicPr>
          <p:cNvPr id="6" name="Picture 5">
            <a:extLst>
              <a:ext uri="{FF2B5EF4-FFF2-40B4-BE49-F238E27FC236}">
                <a16:creationId xmlns:a16="http://schemas.microsoft.com/office/drawing/2014/main" id="{717375C8-8369-286B-E291-FC0869F9606B}"/>
              </a:ext>
            </a:extLst>
          </p:cNvPr>
          <p:cNvPicPr>
            <a:picLocks noChangeAspect="1"/>
          </p:cNvPicPr>
          <p:nvPr/>
        </p:nvPicPr>
        <p:blipFill>
          <a:blip r:embed="rId3"/>
          <a:stretch>
            <a:fillRect/>
          </a:stretch>
        </p:blipFill>
        <p:spPr>
          <a:xfrm>
            <a:off x="1364285" y="4024362"/>
            <a:ext cx="4192460" cy="2515476"/>
          </a:xfrm>
          <a:prstGeom prst="rect">
            <a:avLst/>
          </a:prstGeom>
        </p:spPr>
      </p:pic>
      <p:graphicFrame>
        <p:nvGraphicFramePr>
          <p:cNvPr id="12" name="Table 2">
            <a:extLst>
              <a:ext uri="{FF2B5EF4-FFF2-40B4-BE49-F238E27FC236}">
                <a16:creationId xmlns:a16="http://schemas.microsoft.com/office/drawing/2014/main" id="{CF09DF78-E2E4-6673-E867-52A98F0233F5}"/>
              </a:ext>
            </a:extLst>
          </p:cNvPr>
          <p:cNvGraphicFramePr>
            <a:graphicFrameLocks noGrp="1"/>
          </p:cNvGraphicFramePr>
          <p:nvPr>
            <p:extLst>
              <p:ext uri="{D42A27DB-BD31-4B8C-83A1-F6EECF244321}">
                <p14:modId xmlns:p14="http://schemas.microsoft.com/office/powerpoint/2010/main" val="543585013"/>
              </p:ext>
            </p:extLst>
          </p:nvPr>
        </p:nvGraphicFramePr>
        <p:xfrm>
          <a:off x="6036085" y="1809563"/>
          <a:ext cx="3889273" cy="1249870"/>
        </p:xfrm>
        <a:graphic>
          <a:graphicData uri="http://schemas.openxmlformats.org/drawingml/2006/table">
            <a:tbl>
              <a:tblPr firstRow="1" bandRow="1"/>
              <a:tblGrid>
                <a:gridCol w="1152526">
                  <a:extLst>
                    <a:ext uri="{9D8B030D-6E8A-4147-A177-3AD203B41FA5}">
                      <a16:colId xmlns:a16="http://schemas.microsoft.com/office/drawing/2014/main" val="2289467177"/>
                    </a:ext>
                  </a:extLst>
                </a:gridCol>
                <a:gridCol w="912249">
                  <a:extLst>
                    <a:ext uri="{9D8B030D-6E8A-4147-A177-3AD203B41FA5}">
                      <a16:colId xmlns:a16="http://schemas.microsoft.com/office/drawing/2014/main" val="1587563835"/>
                    </a:ext>
                  </a:extLst>
                </a:gridCol>
                <a:gridCol w="912249">
                  <a:extLst>
                    <a:ext uri="{9D8B030D-6E8A-4147-A177-3AD203B41FA5}">
                      <a16:colId xmlns:a16="http://schemas.microsoft.com/office/drawing/2014/main" val="4259551972"/>
                    </a:ext>
                  </a:extLst>
                </a:gridCol>
                <a:gridCol w="912249">
                  <a:extLst>
                    <a:ext uri="{9D8B030D-6E8A-4147-A177-3AD203B41FA5}">
                      <a16:colId xmlns:a16="http://schemas.microsoft.com/office/drawing/2014/main" val="932185799"/>
                    </a:ext>
                  </a:extLst>
                </a:gridCol>
              </a:tblGrid>
              <a:tr h="249974">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FLEET &amp; AIRCRAFT ORDERS</a:t>
                      </a: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D600"/>
                    </a:solidFill>
                  </a:tcPr>
                </a:tc>
                <a:tc hMerge="1">
                  <a:txBody>
                    <a:bodyPr/>
                    <a:lstStyle/>
                    <a:p>
                      <a:pPr algn="ctr" fontAlgn="b"/>
                      <a:endParaRPr lang="en-GB" sz="1100" b="0" i="0" u="none" strike="noStrike">
                        <a:solidFill>
                          <a:srgbClr val="000000"/>
                        </a:solidFill>
                        <a:effectLst/>
                        <a:latin typeface="F37 Bolton" panose="00000500000000000000" pitchFamily="50" charset="0"/>
                      </a:endParaRPr>
                    </a:p>
                  </a:txBody>
                  <a:tcPr marL="9525" marR="9525" marT="9525" marB="0" anchor="ctr"/>
                </a:tc>
                <a:tc hMerge="1">
                  <a:txBody>
                    <a:bodyPr/>
                    <a:lstStyle/>
                    <a:p>
                      <a:pPr algn="ctr" fontAlgn="b"/>
                      <a:endParaRPr lang="en-GB" sz="1100" b="0" i="0" u="none" strike="noStrike">
                        <a:solidFill>
                          <a:srgbClr val="000000"/>
                        </a:solidFill>
                        <a:effectLst/>
                        <a:latin typeface="F37 Bolton" panose="00000500000000000000" pitchFamily="50" charset="0"/>
                      </a:endParaRPr>
                    </a:p>
                  </a:txBody>
                  <a:tcPr marL="9525" marR="9525" marT="9525" marB="0" anchor="ctr"/>
                </a:tc>
                <a:tc hMerge="1">
                  <a:txBody>
                    <a:bodyPr/>
                    <a:lstStyle/>
                    <a:p>
                      <a:pPr algn="ctr" fontAlgn="b"/>
                      <a:endParaRPr lang="en-GB" sz="1100" b="0" i="0" u="none" strike="noStrike" dirty="0">
                        <a:solidFill>
                          <a:srgbClr val="000000"/>
                        </a:solidFill>
                        <a:effectLst/>
                        <a:latin typeface="F37 Bolton" panose="00000500000000000000" pitchFamily="50" charset="0"/>
                      </a:endParaRPr>
                    </a:p>
                  </a:txBody>
                  <a:tcPr marL="9525" marR="9525" marT="9525" marB="0" anchor="ctr"/>
                </a:tc>
                <a:extLst>
                  <a:ext uri="{0D108BD9-81ED-4DB2-BD59-A6C34878D82A}">
                    <a16:rowId xmlns:a16="http://schemas.microsoft.com/office/drawing/2014/main" val="2964396668"/>
                  </a:ext>
                </a:extLst>
              </a:tr>
              <a:tr h="2499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endParaRPr lang="en-GB" sz="1100" b="0" i="0" u="none" strike="noStrike" dirty="0">
                        <a:solidFill>
                          <a:srgbClr val="000000"/>
                        </a:solidFill>
                        <a:effectLst/>
                        <a:latin typeface="F37 Bolton" panose="00000500000000000000" pitchFamily="50" charset="0"/>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In service</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a:solidFill>
                            <a:srgbClr val="000000"/>
                          </a:solidFill>
                          <a:effectLst/>
                          <a:latin typeface="F37 Bolton" panose="00000500000000000000" pitchFamily="50" charset="0"/>
                        </a:rPr>
                        <a:t>Inactive</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On order</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383179907"/>
                  </a:ext>
                </a:extLst>
              </a:tr>
              <a:tr h="2499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GB" sz="1100" b="0" i="0" u="none" strike="noStrike" dirty="0">
                          <a:solidFill>
                            <a:srgbClr val="000000"/>
                          </a:solidFill>
                          <a:effectLst/>
                          <a:latin typeface="F37 Bolton" panose="00000500000000000000" pitchFamily="50" charset="0"/>
                        </a:rPr>
                        <a:t>Air China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473</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27</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107</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extLst>
                  <a:ext uri="{0D108BD9-81ED-4DB2-BD59-A6C34878D82A}">
                    <a16:rowId xmlns:a16="http://schemas.microsoft.com/office/drawing/2014/main" val="4176229399"/>
                  </a:ext>
                </a:extLst>
              </a:tr>
              <a:tr h="2499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GB" sz="1100" b="0" i="0" u="none" strike="noStrike">
                          <a:solidFill>
                            <a:srgbClr val="000000"/>
                          </a:solidFill>
                          <a:effectLst/>
                          <a:latin typeface="F37 Bolton" panose="00000500000000000000" pitchFamily="50" charset="0"/>
                        </a:rPr>
                        <a:t>China Southern</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594</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22</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165</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2463213939"/>
                  </a:ext>
                </a:extLst>
              </a:tr>
              <a:tr h="2499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GB" sz="1100" b="0" i="0" u="none" strike="noStrike">
                          <a:solidFill>
                            <a:srgbClr val="000000"/>
                          </a:solidFill>
                          <a:effectLst/>
                          <a:latin typeface="F37 Bolton" panose="00000500000000000000" pitchFamily="50" charset="0"/>
                        </a:rPr>
                        <a:t>China Eastern</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563</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10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101</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extLst>
                  <a:ext uri="{0D108BD9-81ED-4DB2-BD59-A6C34878D82A}">
                    <a16:rowId xmlns:a16="http://schemas.microsoft.com/office/drawing/2014/main" val="1400251895"/>
                  </a:ext>
                </a:extLst>
              </a:tr>
            </a:tbl>
          </a:graphicData>
        </a:graphic>
      </p:graphicFrame>
      <p:graphicFrame>
        <p:nvGraphicFramePr>
          <p:cNvPr id="13" name="Table 2">
            <a:extLst>
              <a:ext uri="{FF2B5EF4-FFF2-40B4-BE49-F238E27FC236}">
                <a16:creationId xmlns:a16="http://schemas.microsoft.com/office/drawing/2014/main" id="{8C2BFFD0-D189-BA9C-67CD-EFF5FE6586F9}"/>
              </a:ext>
            </a:extLst>
          </p:cNvPr>
          <p:cNvGraphicFramePr>
            <a:graphicFrameLocks noGrp="1"/>
          </p:cNvGraphicFramePr>
          <p:nvPr>
            <p:extLst>
              <p:ext uri="{D42A27DB-BD31-4B8C-83A1-F6EECF244321}">
                <p14:modId xmlns:p14="http://schemas.microsoft.com/office/powerpoint/2010/main" val="4158060238"/>
              </p:ext>
            </p:extLst>
          </p:nvPr>
        </p:nvGraphicFramePr>
        <p:xfrm>
          <a:off x="6036084" y="3362908"/>
          <a:ext cx="3889273" cy="1322908"/>
        </p:xfrm>
        <a:graphic>
          <a:graphicData uri="http://schemas.openxmlformats.org/drawingml/2006/table">
            <a:tbl>
              <a:tblPr firstRow="1" bandRow="1"/>
              <a:tblGrid>
                <a:gridCol w="1152526">
                  <a:extLst>
                    <a:ext uri="{9D8B030D-6E8A-4147-A177-3AD203B41FA5}">
                      <a16:colId xmlns:a16="http://schemas.microsoft.com/office/drawing/2014/main" val="2289467177"/>
                    </a:ext>
                  </a:extLst>
                </a:gridCol>
                <a:gridCol w="912249">
                  <a:extLst>
                    <a:ext uri="{9D8B030D-6E8A-4147-A177-3AD203B41FA5}">
                      <a16:colId xmlns:a16="http://schemas.microsoft.com/office/drawing/2014/main" val="1587563835"/>
                    </a:ext>
                  </a:extLst>
                </a:gridCol>
                <a:gridCol w="912249">
                  <a:extLst>
                    <a:ext uri="{9D8B030D-6E8A-4147-A177-3AD203B41FA5}">
                      <a16:colId xmlns:a16="http://schemas.microsoft.com/office/drawing/2014/main" val="4259551972"/>
                    </a:ext>
                  </a:extLst>
                </a:gridCol>
                <a:gridCol w="912249">
                  <a:extLst>
                    <a:ext uri="{9D8B030D-6E8A-4147-A177-3AD203B41FA5}">
                      <a16:colId xmlns:a16="http://schemas.microsoft.com/office/drawing/2014/main" val="932185799"/>
                    </a:ext>
                  </a:extLst>
                </a:gridCol>
              </a:tblGrid>
              <a:tr h="249974">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B787 Max 8’s</a:t>
                      </a: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D600"/>
                    </a:solidFill>
                  </a:tcPr>
                </a:tc>
                <a:tc hMerge="1">
                  <a:txBody>
                    <a:bodyPr/>
                    <a:lstStyle/>
                    <a:p>
                      <a:pPr algn="ctr" fontAlgn="b"/>
                      <a:endParaRPr lang="en-GB" sz="1100" b="0" i="0" u="none" strike="noStrike">
                        <a:solidFill>
                          <a:srgbClr val="000000"/>
                        </a:solidFill>
                        <a:effectLst/>
                        <a:latin typeface="F37 Bolton" panose="00000500000000000000" pitchFamily="50" charset="0"/>
                      </a:endParaRPr>
                    </a:p>
                  </a:txBody>
                  <a:tcPr marL="9525" marR="9525" marT="9525" marB="0" anchor="ctr"/>
                </a:tc>
                <a:tc hMerge="1">
                  <a:txBody>
                    <a:bodyPr/>
                    <a:lstStyle/>
                    <a:p>
                      <a:pPr algn="ctr" fontAlgn="b"/>
                      <a:endParaRPr lang="en-GB" sz="1100" b="0" i="0" u="none" strike="noStrike">
                        <a:solidFill>
                          <a:srgbClr val="000000"/>
                        </a:solidFill>
                        <a:effectLst/>
                        <a:latin typeface="F37 Bolton" panose="00000500000000000000" pitchFamily="50" charset="0"/>
                      </a:endParaRPr>
                    </a:p>
                  </a:txBody>
                  <a:tcPr marL="9525" marR="9525" marT="9525" marB="0" anchor="ctr"/>
                </a:tc>
                <a:tc hMerge="1">
                  <a:txBody>
                    <a:bodyPr/>
                    <a:lstStyle/>
                    <a:p>
                      <a:pPr algn="ctr" fontAlgn="b"/>
                      <a:endParaRPr lang="en-GB" sz="1100" b="0" i="0" u="none" strike="noStrike" dirty="0">
                        <a:solidFill>
                          <a:srgbClr val="000000"/>
                        </a:solidFill>
                        <a:effectLst/>
                        <a:latin typeface="F37 Bolton" panose="00000500000000000000" pitchFamily="50" charset="0"/>
                      </a:endParaRPr>
                    </a:p>
                  </a:txBody>
                  <a:tcPr marL="9525" marR="9525" marT="9525" marB="0" anchor="ctr"/>
                </a:tc>
                <a:extLst>
                  <a:ext uri="{0D108BD9-81ED-4DB2-BD59-A6C34878D82A}">
                    <a16:rowId xmlns:a16="http://schemas.microsoft.com/office/drawing/2014/main" val="2964396668"/>
                  </a:ext>
                </a:extLst>
              </a:tr>
              <a:tr h="2499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endParaRPr lang="en-GB" sz="1100" b="0" i="0" u="none" strike="noStrike" dirty="0">
                        <a:solidFill>
                          <a:srgbClr val="000000"/>
                        </a:solidFill>
                        <a:effectLst/>
                        <a:latin typeface="F37 Bolton" panose="00000500000000000000" pitchFamily="50" charset="0"/>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Fleet</a:t>
                      </a:r>
                    </a:p>
                  </a:txBody>
                  <a:tcPr marL="9525" marR="9525" marT="9525" marB="0" anchor="ct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Order</a:t>
                      </a:r>
                    </a:p>
                  </a:txBody>
                  <a:tcPr marL="9525" marR="9525" marT="9525" marB="0" anchor="ct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Due this year</a:t>
                      </a:r>
                    </a:p>
                  </a:txBody>
                  <a:tcPr marL="9525" marR="9525" marT="9525" marB="0" anchor="ct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383179907"/>
                  </a:ext>
                </a:extLst>
              </a:tr>
              <a:tr h="2499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GB" sz="1100" b="0" i="0" u="none" strike="noStrike" dirty="0">
                          <a:solidFill>
                            <a:srgbClr val="000000"/>
                          </a:solidFill>
                          <a:effectLst/>
                          <a:latin typeface="F37 Bolton" panose="00000500000000000000" pitchFamily="50" charset="0"/>
                        </a:rPr>
                        <a:t>Air China</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tc>
                  <a:txBody>
                    <a:bodyPr/>
                    <a:lstStyle/>
                    <a:p>
                      <a:r>
                        <a:rPr lang="en-GB" sz="1200" dirty="0"/>
                        <a:t>16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tc>
                  <a:txBody>
                    <a:bodyPr/>
                    <a:lstStyle/>
                    <a:p>
                      <a:r>
                        <a:rPr lang="en-GB" sz="1200" dirty="0"/>
                        <a:t>23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tc>
                  <a:txBody>
                    <a:bodyPr/>
                    <a:lstStyle/>
                    <a:p>
                      <a:r>
                        <a:rPr lang="en-GB" sz="1200" dirty="0"/>
                        <a:t>11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extLst>
                  <a:ext uri="{0D108BD9-81ED-4DB2-BD59-A6C34878D82A}">
                    <a16:rowId xmlns:a16="http://schemas.microsoft.com/office/drawing/2014/main" val="4176229399"/>
                  </a:ext>
                </a:extLst>
              </a:tr>
              <a:tr h="2499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GB" sz="1100" b="0" i="0" u="none" strike="noStrike">
                          <a:solidFill>
                            <a:srgbClr val="000000"/>
                          </a:solidFill>
                          <a:effectLst/>
                          <a:latin typeface="F37 Bolton" panose="00000500000000000000" pitchFamily="50" charset="0"/>
                        </a:rPr>
                        <a:t>China Southern</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tc>
                  <a:txBody>
                    <a:bodyPr/>
                    <a:lstStyle/>
                    <a:p>
                      <a:endParaRPr lang="en-GB"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tc>
                  <a:txBody>
                    <a:bodyPr/>
                    <a:lstStyle/>
                    <a:p>
                      <a:r>
                        <a:rPr lang="en-GB" sz="1200" dirty="0"/>
                        <a:t>12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tc>
                  <a:txBody>
                    <a:bodyPr/>
                    <a:lstStyle/>
                    <a:p>
                      <a:r>
                        <a:rPr lang="en-GB" sz="1200" dirty="0"/>
                        <a:t>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2463213939"/>
                  </a:ext>
                </a:extLst>
              </a:tr>
              <a:tr h="2499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GB" sz="1100" b="0" i="0" u="none" strike="noStrike">
                          <a:solidFill>
                            <a:srgbClr val="000000"/>
                          </a:solidFill>
                          <a:effectLst/>
                          <a:latin typeface="F37 Bolton" panose="00000500000000000000" pitchFamily="50" charset="0"/>
                        </a:rPr>
                        <a:t>China Eastern</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tc>
                  <a:txBody>
                    <a:bodyPr/>
                    <a:lstStyle/>
                    <a:p>
                      <a:r>
                        <a:rPr lang="en-GB" sz="1200" dirty="0"/>
                        <a:t>24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tc>
                  <a:txBody>
                    <a:bodyPr/>
                    <a:lstStyle/>
                    <a:p>
                      <a:r>
                        <a:rPr lang="en-GB" sz="1200" dirty="0"/>
                        <a:t>49</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tc>
                  <a:txBody>
                    <a:bodyPr/>
                    <a:lstStyle/>
                    <a:p>
                      <a:r>
                        <a:rPr lang="en-GB" sz="1200" dirty="0"/>
                        <a:t>16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20000"/>
                      </a:srgbClr>
                    </a:solidFill>
                  </a:tcPr>
                </a:tc>
                <a:extLst>
                  <a:ext uri="{0D108BD9-81ED-4DB2-BD59-A6C34878D82A}">
                    <a16:rowId xmlns:a16="http://schemas.microsoft.com/office/drawing/2014/main" val="1400251895"/>
                  </a:ext>
                </a:extLst>
              </a:tr>
            </a:tbl>
          </a:graphicData>
        </a:graphic>
      </p:graphicFrame>
      <p:sp>
        <p:nvSpPr>
          <p:cNvPr id="14" name="Text Placeholder 2">
            <a:extLst>
              <a:ext uri="{FF2B5EF4-FFF2-40B4-BE49-F238E27FC236}">
                <a16:creationId xmlns:a16="http://schemas.microsoft.com/office/drawing/2014/main" id="{FC37A005-0042-24DB-A78B-C4C51AF8657F}"/>
              </a:ext>
            </a:extLst>
          </p:cNvPr>
          <p:cNvSpPr>
            <a:spLocks noGrp="1"/>
          </p:cNvSpPr>
          <p:nvPr>
            <p:ph type="body" sz="quarter" idx="10"/>
          </p:nvPr>
        </p:nvSpPr>
        <p:spPr>
          <a:xfrm>
            <a:off x="6094397" y="4993808"/>
            <a:ext cx="4192460" cy="1399743"/>
          </a:xfrm>
        </p:spPr>
        <p:txBody>
          <a:bodyPr>
            <a:normAutofit fontScale="77500" lnSpcReduction="20000"/>
          </a:bodyPr>
          <a:lstStyle/>
          <a:p>
            <a:pPr marL="285750" indent="-285750">
              <a:buClr>
                <a:srgbClr val="FFD602"/>
              </a:buClr>
              <a:buFont typeface="Arial" panose="020B0604020202020204" pitchFamily="34" charset="0"/>
              <a:buChar char="•"/>
            </a:pPr>
            <a:r>
              <a:rPr lang="en-GB" dirty="0"/>
              <a:t>China suspended Boeing Jet deliveries after the 737Max  issues in 2019</a:t>
            </a:r>
          </a:p>
          <a:p>
            <a:pPr marL="285750" indent="-285750">
              <a:buClr>
                <a:srgbClr val="FFD602"/>
              </a:buClr>
              <a:buFont typeface="Arial" panose="020B0604020202020204" pitchFamily="34" charset="0"/>
              <a:buChar char="•"/>
            </a:pPr>
            <a:r>
              <a:rPr lang="en-GB" dirty="0"/>
              <a:t>Latest blowout issue has renewed concerns and additional safety inspections likely although no Chinese airlines currently operate a 737Max 9</a:t>
            </a:r>
          </a:p>
          <a:p>
            <a:pPr marL="285750" indent="-285750">
              <a:buClr>
                <a:srgbClr val="FFD602"/>
              </a:buClr>
              <a:buFont typeface="Arial" panose="020B0604020202020204" pitchFamily="34" charset="0"/>
              <a:buChar char="•"/>
            </a:pPr>
            <a:r>
              <a:rPr lang="en-GB" dirty="0"/>
              <a:t>According to Boeing, China will account for 20% of global airplane demand until 2042 </a:t>
            </a:r>
          </a:p>
        </p:txBody>
      </p:sp>
    </p:spTree>
    <p:extLst>
      <p:ext uri="{BB962C8B-B14F-4D97-AF65-F5344CB8AC3E}">
        <p14:creationId xmlns:p14="http://schemas.microsoft.com/office/powerpoint/2010/main" val="248230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F83E0A-CF83-268C-1F0A-56376F335502}"/>
              </a:ext>
            </a:extLst>
          </p:cNvPr>
          <p:cNvPicPr>
            <a:picLocks noChangeAspect="1"/>
          </p:cNvPicPr>
          <p:nvPr/>
        </p:nvPicPr>
        <p:blipFill>
          <a:blip r:embed="rId2">
            <a:alphaModFix amt="35000"/>
          </a:blip>
          <a:stretch>
            <a:fillRect/>
          </a:stretch>
        </p:blipFill>
        <p:spPr>
          <a:xfrm>
            <a:off x="-505500" y="-258529"/>
            <a:ext cx="12697500" cy="7212781"/>
          </a:xfrm>
          <a:prstGeom prst="rect">
            <a:avLst/>
          </a:prstGeom>
        </p:spPr>
      </p:pic>
      <p:sp>
        <p:nvSpPr>
          <p:cNvPr id="2" name="Title 1">
            <a:extLst>
              <a:ext uri="{FF2B5EF4-FFF2-40B4-BE49-F238E27FC236}">
                <a16:creationId xmlns:a16="http://schemas.microsoft.com/office/drawing/2014/main" id="{CF7B19EC-8437-6DCB-19F3-3E4DE99D9278}"/>
              </a:ext>
            </a:extLst>
          </p:cNvPr>
          <p:cNvSpPr>
            <a:spLocks noGrp="1"/>
          </p:cNvSpPr>
          <p:nvPr>
            <p:ph type="title"/>
          </p:nvPr>
        </p:nvSpPr>
        <p:spPr/>
        <p:txBody>
          <a:bodyPr>
            <a:normAutofit fontScale="90000"/>
          </a:bodyPr>
          <a:lstStyle/>
          <a:p>
            <a:r>
              <a:rPr lang="en-US" dirty="0"/>
              <a:t>LATEST POSITION FOR CHINA'S BIGGEST AIRLINES</a:t>
            </a:r>
            <a:br>
              <a:rPr lang="en-US" dirty="0"/>
            </a:br>
            <a:r>
              <a:rPr lang="en-US" dirty="0"/>
              <a:t>Networks, orders and capacity</a:t>
            </a:r>
            <a:endParaRPr lang="en-GB" dirty="0"/>
          </a:p>
        </p:txBody>
      </p:sp>
      <p:pic>
        <p:nvPicPr>
          <p:cNvPr id="3" name="Picture 2">
            <a:extLst>
              <a:ext uri="{FF2B5EF4-FFF2-40B4-BE49-F238E27FC236}">
                <a16:creationId xmlns:a16="http://schemas.microsoft.com/office/drawing/2014/main" id="{5C6E0FFF-2B83-D258-3426-468D2D51997B}"/>
              </a:ext>
            </a:extLst>
          </p:cNvPr>
          <p:cNvPicPr>
            <a:picLocks noChangeAspect="1"/>
          </p:cNvPicPr>
          <p:nvPr/>
        </p:nvPicPr>
        <p:blipFill>
          <a:blip r:embed="rId3"/>
          <a:stretch>
            <a:fillRect/>
          </a:stretch>
        </p:blipFill>
        <p:spPr>
          <a:xfrm>
            <a:off x="1583253" y="1178935"/>
            <a:ext cx="4259997" cy="2556000"/>
          </a:xfrm>
          <a:prstGeom prst="rect">
            <a:avLst/>
          </a:prstGeom>
        </p:spPr>
      </p:pic>
      <p:pic>
        <p:nvPicPr>
          <p:cNvPr id="7" name="Picture 6">
            <a:extLst>
              <a:ext uri="{FF2B5EF4-FFF2-40B4-BE49-F238E27FC236}">
                <a16:creationId xmlns:a16="http://schemas.microsoft.com/office/drawing/2014/main" id="{9F8A1826-A246-47BE-F250-87C0204CA713}"/>
              </a:ext>
            </a:extLst>
          </p:cNvPr>
          <p:cNvPicPr>
            <a:picLocks noChangeAspect="1"/>
          </p:cNvPicPr>
          <p:nvPr/>
        </p:nvPicPr>
        <p:blipFill>
          <a:blip r:embed="rId4"/>
          <a:stretch>
            <a:fillRect/>
          </a:stretch>
        </p:blipFill>
        <p:spPr>
          <a:xfrm>
            <a:off x="1555758" y="3804559"/>
            <a:ext cx="4314986" cy="2588992"/>
          </a:xfrm>
          <a:prstGeom prst="rect">
            <a:avLst/>
          </a:prstGeom>
        </p:spPr>
      </p:pic>
      <p:pic>
        <p:nvPicPr>
          <p:cNvPr id="9" name="Picture 8">
            <a:extLst>
              <a:ext uri="{FF2B5EF4-FFF2-40B4-BE49-F238E27FC236}">
                <a16:creationId xmlns:a16="http://schemas.microsoft.com/office/drawing/2014/main" id="{3659DBD5-EE5D-5A0B-391E-73742A6AD9F7}"/>
              </a:ext>
            </a:extLst>
          </p:cNvPr>
          <p:cNvPicPr>
            <a:picLocks noChangeAspect="1"/>
          </p:cNvPicPr>
          <p:nvPr/>
        </p:nvPicPr>
        <p:blipFill>
          <a:blip r:embed="rId5"/>
          <a:stretch>
            <a:fillRect/>
          </a:stretch>
        </p:blipFill>
        <p:spPr>
          <a:xfrm>
            <a:off x="6348748" y="1202926"/>
            <a:ext cx="4259999" cy="2556000"/>
          </a:xfrm>
          <a:prstGeom prst="rect">
            <a:avLst/>
          </a:prstGeom>
        </p:spPr>
      </p:pic>
      <p:pic>
        <p:nvPicPr>
          <p:cNvPr id="11" name="Picture 10">
            <a:extLst>
              <a:ext uri="{FF2B5EF4-FFF2-40B4-BE49-F238E27FC236}">
                <a16:creationId xmlns:a16="http://schemas.microsoft.com/office/drawing/2014/main" id="{9201E50A-837C-65EE-8271-83D4063F44D1}"/>
              </a:ext>
            </a:extLst>
          </p:cNvPr>
          <p:cNvPicPr>
            <a:picLocks noChangeAspect="1"/>
          </p:cNvPicPr>
          <p:nvPr/>
        </p:nvPicPr>
        <p:blipFill>
          <a:blip r:embed="rId6"/>
          <a:stretch>
            <a:fillRect/>
          </a:stretch>
        </p:blipFill>
        <p:spPr>
          <a:xfrm>
            <a:off x="6376243" y="3804559"/>
            <a:ext cx="4259999" cy="2556000"/>
          </a:xfrm>
          <a:prstGeom prst="rect">
            <a:avLst/>
          </a:prstGeom>
        </p:spPr>
      </p:pic>
    </p:spTree>
    <p:extLst>
      <p:ext uri="{BB962C8B-B14F-4D97-AF65-F5344CB8AC3E}">
        <p14:creationId xmlns:p14="http://schemas.microsoft.com/office/powerpoint/2010/main" val="30032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19EC-8437-6DCB-19F3-3E4DE99D9278}"/>
              </a:ext>
            </a:extLst>
          </p:cNvPr>
          <p:cNvSpPr>
            <a:spLocks noGrp="1"/>
          </p:cNvSpPr>
          <p:nvPr>
            <p:ph type="title"/>
          </p:nvPr>
        </p:nvSpPr>
        <p:spPr/>
        <p:txBody>
          <a:bodyPr>
            <a:normAutofit fontScale="90000"/>
          </a:bodyPr>
          <a:lstStyle/>
          <a:p>
            <a:r>
              <a:rPr lang="en-US" dirty="0"/>
              <a:t>ASIA’S CHINA TOURISM TARGETS: STEADY GROWTH EXPECTED</a:t>
            </a:r>
            <a:br>
              <a:rPr lang="en-US" dirty="0"/>
            </a:br>
            <a:endParaRPr lang="en-GB" dirty="0"/>
          </a:p>
        </p:txBody>
      </p:sp>
      <p:sp>
        <p:nvSpPr>
          <p:cNvPr id="12" name="Content Placeholder 4">
            <a:extLst>
              <a:ext uri="{FF2B5EF4-FFF2-40B4-BE49-F238E27FC236}">
                <a16:creationId xmlns:a16="http://schemas.microsoft.com/office/drawing/2014/main" id="{F1A45ED5-B5BD-9AAE-E1BD-A6272BAECDC6}"/>
              </a:ext>
            </a:extLst>
          </p:cNvPr>
          <p:cNvSpPr txBox="1">
            <a:spLocks noGrp="1"/>
          </p:cNvSpPr>
          <p:nvPr>
            <p:ph type="body" sz="quarter" idx="10"/>
          </p:nvPr>
        </p:nvSpPr>
        <p:spPr>
          <a:xfrm>
            <a:off x="520700" y="1366838"/>
            <a:ext cx="2179929" cy="4919662"/>
          </a:xfrm>
          <a:prstGeom prst="rect">
            <a:avLst/>
          </a:prstGeom>
        </p:spPr>
        <p:txBody>
          <a:bodyPr vert="horz" lIns="0" tIns="45720" rIns="91440" bIns="45720" rtlCol="0">
            <a:noAutofit/>
          </a:bodyPr>
          <a:lstStyle>
            <a:lvl1pPr marL="180000" indent="-372600" algn="l" defTabSz="914400" rtl="0" eaLnBrk="1" latinLnBrk="0" hangingPunct="1">
              <a:lnSpc>
                <a:spcPct val="95000"/>
              </a:lnSpc>
              <a:spcBef>
                <a:spcPts val="1000"/>
              </a:spcBef>
              <a:buFontTx/>
              <a:buBlip>
                <a:blip r:embed="rId2"/>
              </a:buBlip>
              <a:defRPr sz="2000" b="0" i="0" kern="1200">
                <a:solidFill>
                  <a:schemeClr val="tx1"/>
                </a:solidFill>
                <a:latin typeface="F37 Bolton Light" pitchFamily="2" charset="77"/>
                <a:ea typeface="+mn-ea"/>
                <a:cs typeface="Arial" panose="020B0604020202020204" pitchFamily="34" charset="0"/>
              </a:defRPr>
            </a:lvl1pPr>
            <a:lvl2pPr marL="180000" indent="-372600" algn="l" defTabSz="914400" rtl="0" eaLnBrk="1" latinLnBrk="0" hangingPunct="1">
              <a:lnSpc>
                <a:spcPct val="95000"/>
              </a:lnSpc>
              <a:spcBef>
                <a:spcPts val="500"/>
              </a:spcBef>
              <a:buFontTx/>
              <a:buBlip>
                <a:blip r:embed="rId2"/>
              </a:buBlip>
              <a:defRPr sz="1800" b="0" i="0" kern="1200">
                <a:solidFill>
                  <a:schemeClr val="tx1"/>
                </a:solidFill>
                <a:latin typeface="F37 Bolton Light" pitchFamily="2" charset="77"/>
                <a:ea typeface="+mn-ea"/>
                <a:cs typeface="Arial" panose="020B0604020202020204" pitchFamily="34" charset="0"/>
              </a:defRPr>
            </a:lvl2pPr>
            <a:lvl3pPr marL="180000" indent="-372600" algn="l" defTabSz="914400" rtl="0" eaLnBrk="1" latinLnBrk="0" hangingPunct="1">
              <a:lnSpc>
                <a:spcPct val="95000"/>
              </a:lnSpc>
              <a:spcBef>
                <a:spcPts val="500"/>
              </a:spcBef>
              <a:buFontTx/>
              <a:buBlip>
                <a:blip r:embed="rId2"/>
              </a:buBlip>
              <a:defRPr sz="1600" b="0" i="0" kern="1200">
                <a:solidFill>
                  <a:schemeClr val="tx1"/>
                </a:solidFill>
                <a:latin typeface="F37 Bolton Light" pitchFamily="2" charset="77"/>
                <a:ea typeface="+mn-ea"/>
                <a:cs typeface="Arial" panose="020B0604020202020204" pitchFamily="34" charset="0"/>
              </a:defRPr>
            </a:lvl3pPr>
            <a:lvl4pPr marL="180000" indent="-372600" algn="l" defTabSz="914400" rtl="0" eaLnBrk="1" latinLnBrk="0" hangingPunct="1">
              <a:lnSpc>
                <a:spcPct val="95000"/>
              </a:lnSpc>
              <a:spcBef>
                <a:spcPts val="500"/>
              </a:spcBef>
              <a:buFontTx/>
              <a:buBlip>
                <a:blip r:embed="rId2"/>
              </a:buBlip>
              <a:defRPr sz="1400" b="0" i="0" kern="1200">
                <a:solidFill>
                  <a:schemeClr val="tx1"/>
                </a:solidFill>
                <a:latin typeface="F37 Bolton Light" pitchFamily="2" charset="77"/>
                <a:ea typeface="+mn-ea"/>
                <a:cs typeface="Arial" panose="020B0604020202020204" pitchFamily="34" charset="0"/>
              </a:defRPr>
            </a:lvl4pPr>
            <a:lvl5pPr marL="180000" indent="-372600" algn="l" defTabSz="914400" rtl="0" eaLnBrk="1" latinLnBrk="0" hangingPunct="1">
              <a:lnSpc>
                <a:spcPct val="95000"/>
              </a:lnSpc>
              <a:spcBef>
                <a:spcPts val="500"/>
              </a:spcBef>
              <a:buFontTx/>
              <a:buBlip>
                <a:blip r:embed="rId2"/>
              </a:buBlip>
              <a:defRPr sz="14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FD602"/>
              </a:buClr>
              <a:buFont typeface="Wingdings" panose="05000000000000000000" pitchFamily="2" charset="2"/>
              <a:buChar char="Ø"/>
            </a:pPr>
            <a:r>
              <a:rPr lang="en-GB" sz="1600" dirty="0"/>
              <a:t>Thailand’s tourism authority recorded 3.5m Chinese tourists in 2023, with 8.2m targeted for 2024,  In 2019, the figure was 11m.</a:t>
            </a:r>
          </a:p>
          <a:p>
            <a:pPr marL="0" indent="0">
              <a:buClr>
                <a:srgbClr val="FFD602"/>
              </a:buClr>
              <a:buNone/>
            </a:pPr>
            <a:endParaRPr lang="en-GB" sz="1600" dirty="0"/>
          </a:p>
          <a:p>
            <a:pPr marL="342900" indent="-342900">
              <a:buClr>
                <a:srgbClr val="FFD602"/>
              </a:buClr>
              <a:buFont typeface="Wingdings" panose="05000000000000000000" pitchFamily="2" charset="2"/>
              <a:buChar char="Ø"/>
            </a:pPr>
            <a:r>
              <a:rPr lang="en-GB" sz="1600" dirty="0"/>
              <a:t>Australia had 1.4m Chinese tourists in 2019, and statistics for Jan-Sep 23 report just under 0.5m.  </a:t>
            </a:r>
          </a:p>
          <a:p>
            <a:pPr marL="342900" indent="-342900">
              <a:buClr>
                <a:srgbClr val="FFD602"/>
              </a:buClr>
              <a:buFont typeface="Wingdings" panose="05000000000000000000" pitchFamily="2" charset="2"/>
              <a:buChar char="Ø"/>
            </a:pPr>
            <a:endParaRPr lang="en-GB" dirty="0">
              <a:solidFill>
                <a:srgbClr val="FF0000"/>
              </a:solidFill>
            </a:endParaRPr>
          </a:p>
        </p:txBody>
      </p:sp>
      <p:sp>
        <p:nvSpPr>
          <p:cNvPr id="13" name="Content Placeholder 4">
            <a:extLst>
              <a:ext uri="{FF2B5EF4-FFF2-40B4-BE49-F238E27FC236}">
                <a16:creationId xmlns:a16="http://schemas.microsoft.com/office/drawing/2014/main" id="{DA29D68D-5D44-F2DA-8CCE-AE0436D9E923}"/>
              </a:ext>
            </a:extLst>
          </p:cNvPr>
          <p:cNvSpPr txBox="1">
            <a:spLocks/>
          </p:cNvSpPr>
          <p:nvPr/>
        </p:nvSpPr>
        <p:spPr>
          <a:xfrm>
            <a:off x="1607124" y="5043823"/>
            <a:ext cx="9241851" cy="1299553"/>
          </a:xfrm>
          <a:prstGeom prst="rect">
            <a:avLst/>
          </a:prstGeom>
        </p:spPr>
        <p:txBody>
          <a:bodyPr vert="horz" lIns="0" tIns="45720" rIns="91440" bIns="45720" rtlCol="0">
            <a:noAutofit/>
          </a:bodyPr>
          <a:lstStyle>
            <a:lvl1pPr marL="180000" indent="-372600" algn="l" defTabSz="914400" rtl="0" eaLnBrk="1" latinLnBrk="0" hangingPunct="1">
              <a:lnSpc>
                <a:spcPct val="95000"/>
              </a:lnSpc>
              <a:spcBef>
                <a:spcPts val="1000"/>
              </a:spcBef>
              <a:buFontTx/>
              <a:buBlip>
                <a:blip r:embed="rId2"/>
              </a:buBlip>
              <a:defRPr sz="2000" b="0" i="0" kern="1200">
                <a:solidFill>
                  <a:schemeClr val="tx1"/>
                </a:solidFill>
                <a:latin typeface="F37 Bolton Light" pitchFamily="2" charset="77"/>
                <a:ea typeface="+mn-ea"/>
                <a:cs typeface="Arial" panose="020B0604020202020204" pitchFamily="34" charset="0"/>
              </a:defRPr>
            </a:lvl1pPr>
            <a:lvl2pPr marL="180000" indent="-372600" algn="l" defTabSz="914400" rtl="0" eaLnBrk="1" latinLnBrk="0" hangingPunct="1">
              <a:lnSpc>
                <a:spcPct val="95000"/>
              </a:lnSpc>
              <a:spcBef>
                <a:spcPts val="500"/>
              </a:spcBef>
              <a:buFontTx/>
              <a:buBlip>
                <a:blip r:embed="rId2"/>
              </a:buBlip>
              <a:defRPr sz="1800" b="0" i="0" kern="1200">
                <a:solidFill>
                  <a:schemeClr val="tx1"/>
                </a:solidFill>
                <a:latin typeface="F37 Bolton Light" pitchFamily="2" charset="77"/>
                <a:ea typeface="+mn-ea"/>
                <a:cs typeface="Arial" panose="020B0604020202020204" pitchFamily="34" charset="0"/>
              </a:defRPr>
            </a:lvl2pPr>
            <a:lvl3pPr marL="180000" indent="-372600" algn="l" defTabSz="914400" rtl="0" eaLnBrk="1" latinLnBrk="0" hangingPunct="1">
              <a:lnSpc>
                <a:spcPct val="95000"/>
              </a:lnSpc>
              <a:spcBef>
                <a:spcPts val="500"/>
              </a:spcBef>
              <a:buFontTx/>
              <a:buBlip>
                <a:blip r:embed="rId2"/>
              </a:buBlip>
              <a:defRPr sz="1600" b="0" i="0" kern="1200">
                <a:solidFill>
                  <a:schemeClr val="tx1"/>
                </a:solidFill>
                <a:latin typeface="F37 Bolton Light" pitchFamily="2" charset="77"/>
                <a:ea typeface="+mn-ea"/>
                <a:cs typeface="Arial" panose="020B0604020202020204" pitchFamily="34" charset="0"/>
              </a:defRPr>
            </a:lvl3pPr>
            <a:lvl4pPr marL="180000" indent="-372600" algn="l" defTabSz="914400" rtl="0" eaLnBrk="1" latinLnBrk="0" hangingPunct="1">
              <a:lnSpc>
                <a:spcPct val="95000"/>
              </a:lnSpc>
              <a:spcBef>
                <a:spcPts val="500"/>
              </a:spcBef>
              <a:buFontTx/>
              <a:buBlip>
                <a:blip r:embed="rId2"/>
              </a:buBlip>
              <a:defRPr sz="1400" b="0" i="0" kern="1200">
                <a:solidFill>
                  <a:schemeClr val="tx1"/>
                </a:solidFill>
                <a:latin typeface="F37 Bolton Light" pitchFamily="2" charset="77"/>
                <a:ea typeface="+mn-ea"/>
                <a:cs typeface="Arial" panose="020B0604020202020204" pitchFamily="34" charset="0"/>
              </a:defRPr>
            </a:lvl4pPr>
            <a:lvl5pPr marL="180000" indent="-372600" algn="l" defTabSz="914400" rtl="0" eaLnBrk="1" latinLnBrk="0" hangingPunct="1">
              <a:lnSpc>
                <a:spcPct val="95000"/>
              </a:lnSpc>
              <a:spcBef>
                <a:spcPts val="500"/>
              </a:spcBef>
              <a:buFontTx/>
              <a:buBlip>
                <a:blip r:embed="rId2"/>
              </a:buBlip>
              <a:defRPr sz="14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FD602"/>
              </a:buClr>
              <a:buFont typeface="Wingdings" panose="05000000000000000000" pitchFamily="2" charset="2"/>
              <a:buChar char="Ø"/>
            </a:pPr>
            <a:r>
              <a:rPr lang="en-GB" sz="1600" dirty="0"/>
              <a:t>How do South East Asian tourist destinations differentiate themselves?</a:t>
            </a:r>
          </a:p>
          <a:p>
            <a:pPr marL="342900" indent="-342900">
              <a:buClr>
                <a:srgbClr val="FFD602"/>
              </a:buClr>
              <a:buFont typeface="Wingdings" panose="05000000000000000000" pitchFamily="2" charset="2"/>
              <a:buChar char="Ø"/>
            </a:pPr>
            <a:r>
              <a:rPr lang="en-GB" sz="1600" dirty="0"/>
              <a:t>Saudi Arabia has a target of 5m Chinese tourists by 2030, from 100,000 in 2023. </a:t>
            </a:r>
          </a:p>
          <a:p>
            <a:pPr marL="342900" indent="-342900">
              <a:buClr>
                <a:srgbClr val="FFD602"/>
              </a:buClr>
              <a:buFont typeface="Wingdings" panose="05000000000000000000" pitchFamily="2" charset="2"/>
              <a:buChar char="Ø"/>
            </a:pPr>
            <a:r>
              <a:rPr lang="en-GB" sz="1600" dirty="0"/>
              <a:t>For context Shanghai – Riyadh is 12h30 v Shanghai – Sydney 10h30  </a:t>
            </a:r>
          </a:p>
        </p:txBody>
      </p:sp>
      <p:sp>
        <p:nvSpPr>
          <p:cNvPr id="14" name="Content Placeholder 4">
            <a:extLst>
              <a:ext uri="{FF2B5EF4-FFF2-40B4-BE49-F238E27FC236}">
                <a16:creationId xmlns:a16="http://schemas.microsoft.com/office/drawing/2014/main" id="{97015B80-F0A7-4E5C-2CEB-36C4A6B3EA05}"/>
              </a:ext>
            </a:extLst>
          </p:cNvPr>
          <p:cNvSpPr txBox="1">
            <a:spLocks/>
          </p:cNvSpPr>
          <p:nvPr/>
        </p:nvSpPr>
        <p:spPr>
          <a:xfrm>
            <a:off x="7941201" y="1332355"/>
            <a:ext cx="2591296" cy="3261201"/>
          </a:xfrm>
          <a:prstGeom prst="rect">
            <a:avLst/>
          </a:prstGeom>
        </p:spPr>
        <p:txBody>
          <a:bodyPr vert="horz" lIns="0" tIns="45720" rIns="91440" bIns="45720" rtlCol="0">
            <a:noAutofit/>
          </a:bodyPr>
          <a:lstStyle>
            <a:lvl1pPr marL="180000" indent="-372600" algn="l" defTabSz="914400" rtl="0" eaLnBrk="1" latinLnBrk="0" hangingPunct="1">
              <a:lnSpc>
                <a:spcPct val="95000"/>
              </a:lnSpc>
              <a:spcBef>
                <a:spcPts val="1000"/>
              </a:spcBef>
              <a:buFontTx/>
              <a:buBlip>
                <a:blip r:embed="rId2"/>
              </a:buBlip>
              <a:defRPr sz="2000" b="0" i="0" kern="1200">
                <a:solidFill>
                  <a:schemeClr val="tx1"/>
                </a:solidFill>
                <a:latin typeface="F37 Bolton Light" pitchFamily="2" charset="77"/>
                <a:ea typeface="+mn-ea"/>
                <a:cs typeface="Arial" panose="020B0604020202020204" pitchFamily="34" charset="0"/>
              </a:defRPr>
            </a:lvl1pPr>
            <a:lvl2pPr marL="180000" indent="-372600" algn="l" defTabSz="914400" rtl="0" eaLnBrk="1" latinLnBrk="0" hangingPunct="1">
              <a:lnSpc>
                <a:spcPct val="95000"/>
              </a:lnSpc>
              <a:spcBef>
                <a:spcPts val="500"/>
              </a:spcBef>
              <a:buFontTx/>
              <a:buBlip>
                <a:blip r:embed="rId2"/>
              </a:buBlip>
              <a:defRPr sz="1800" b="0" i="0" kern="1200">
                <a:solidFill>
                  <a:schemeClr val="tx1"/>
                </a:solidFill>
                <a:latin typeface="F37 Bolton Light" pitchFamily="2" charset="77"/>
                <a:ea typeface="+mn-ea"/>
                <a:cs typeface="Arial" panose="020B0604020202020204" pitchFamily="34" charset="0"/>
              </a:defRPr>
            </a:lvl2pPr>
            <a:lvl3pPr marL="180000" indent="-372600" algn="l" defTabSz="914400" rtl="0" eaLnBrk="1" latinLnBrk="0" hangingPunct="1">
              <a:lnSpc>
                <a:spcPct val="95000"/>
              </a:lnSpc>
              <a:spcBef>
                <a:spcPts val="500"/>
              </a:spcBef>
              <a:buFontTx/>
              <a:buBlip>
                <a:blip r:embed="rId2"/>
              </a:buBlip>
              <a:defRPr sz="1600" b="0" i="0" kern="1200">
                <a:solidFill>
                  <a:schemeClr val="tx1"/>
                </a:solidFill>
                <a:latin typeface="F37 Bolton Light" pitchFamily="2" charset="77"/>
                <a:ea typeface="+mn-ea"/>
                <a:cs typeface="Arial" panose="020B0604020202020204" pitchFamily="34" charset="0"/>
              </a:defRPr>
            </a:lvl3pPr>
            <a:lvl4pPr marL="180000" indent="-372600" algn="l" defTabSz="914400" rtl="0" eaLnBrk="1" latinLnBrk="0" hangingPunct="1">
              <a:lnSpc>
                <a:spcPct val="95000"/>
              </a:lnSpc>
              <a:spcBef>
                <a:spcPts val="500"/>
              </a:spcBef>
              <a:buFontTx/>
              <a:buBlip>
                <a:blip r:embed="rId2"/>
              </a:buBlip>
              <a:defRPr sz="1400" b="0" i="0" kern="1200">
                <a:solidFill>
                  <a:schemeClr val="tx1"/>
                </a:solidFill>
                <a:latin typeface="F37 Bolton Light" pitchFamily="2" charset="77"/>
                <a:ea typeface="+mn-ea"/>
                <a:cs typeface="Arial" panose="020B0604020202020204" pitchFamily="34" charset="0"/>
              </a:defRPr>
            </a:lvl4pPr>
            <a:lvl5pPr marL="180000" indent="-372600" algn="l" defTabSz="914400" rtl="0" eaLnBrk="1" latinLnBrk="0" hangingPunct="1">
              <a:lnSpc>
                <a:spcPct val="95000"/>
              </a:lnSpc>
              <a:spcBef>
                <a:spcPts val="500"/>
              </a:spcBef>
              <a:buFontTx/>
              <a:buBlip>
                <a:blip r:embed="rId2"/>
              </a:buBlip>
              <a:defRPr sz="14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FD602"/>
              </a:buClr>
              <a:buFont typeface="Wingdings" panose="05000000000000000000" pitchFamily="2" charset="2"/>
              <a:buChar char="Ø"/>
            </a:pPr>
            <a:r>
              <a:rPr lang="en-GB" sz="1600" dirty="0"/>
              <a:t>Cambodia expected to reach 700,000 Chinese tourists in 2023, after targeting 1m.</a:t>
            </a:r>
          </a:p>
          <a:p>
            <a:pPr marL="342900" indent="-342900">
              <a:buClr>
                <a:srgbClr val="FFD602"/>
              </a:buClr>
              <a:buFont typeface="Wingdings" panose="05000000000000000000" pitchFamily="2" charset="2"/>
              <a:buChar char="Ø"/>
            </a:pPr>
            <a:endParaRPr lang="en-GB" dirty="0">
              <a:solidFill>
                <a:srgbClr val="FF0000"/>
              </a:solidFill>
            </a:endParaRPr>
          </a:p>
        </p:txBody>
      </p:sp>
      <p:sp>
        <p:nvSpPr>
          <p:cNvPr id="15" name="Content Placeholder 4">
            <a:extLst>
              <a:ext uri="{FF2B5EF4-FFF2-40B4-BE49-F238E27FC236}">
                <a16:creationId xmlns:a16="http://schemas.microsoft.com/office/drawing/2014/main" id="{5594322D-4475-6487-A5D9-EC3BDE4B246D}"/>
              </a:ext>
            </a:extLst>
          </p:cNvPr>
          <p:cNvSpPr txBox="1">
            <a:spLocks/>
          </p:cNvSpPr>
          <p:nvPr/>
        </p:nvSpPr>
        <p:spPr>
          <a:xfrm>
            <a:off x="7932912" y="2964188"/>
            <a:ext cx="3030362" cy="1299553"/>
          </a:xfrm>
          <a:prstGeom prst="rect">
            <a:avLst/>
          </a:prstGeom>
        </p:spPr>
        <p:txBody>
          <a:bodyPr vert="horz" lIns="0" tIns="45720" rIns="91440" bIns="45720" rtlCol="0">
            <a:noAutofit/>
          </a:bodyPr>
          <a:lstStyle>
            <a:lvl1pPr marL="180000" indent="-372600" algn="l" defTabSz="914400" rtl="0" eaLnBrk="1" latinLnBrk="0" hangingPunct="1">
              <a:lnSpc>
                <a:spcPct val="95000"/>
              </a:lnSpc>
              <a:spcBef>
                <a:spcPts val="1000"/>
              </a:spcBef>
              <a:buFontTx/>
              <a:buBlip>
                <a:blip r:embed="rId2"/>
              </a:buBlip>
              <a:defRPr sz="2000" b="0" i="0" kern="1200">
                <a:solidFill>
                  <a:schemeClr val="tx1"/>
                </a:solidFill>
                <a:latin typeface="F37 Bolton Light" pitchFamily="2" charset="77"/>
                <a:ea typeface="+mn-ea"/>
                <a:cs typeface="Arial" panose="020B0604020202020204" pitchFamily="34" charset="0"/>
              </a:defRPr>
            </a:lvl1pPr>
            <a:lvl2pPr marL="180000" indent="-372600" algn="l" defTabSz="914400" rtl="0" eaLnBrk="1" latinLnBrk="0" hangingPunct="1">
              <a:lnSpc>
                <a:spcPct val="95000"/>
              </a:lnSpc>
              <a:spcBef>
                <a:spcPts val="500"/>
              </a:spcBef>
              <a:buFontTx/>
              <a:buBlip>
                <a:blip r:embed="rId2"/>
              </a:buBlip>
              <a:defRPr sz="1800" b="0" i="0" kern="1200">
                <a:solidFill>
                  <a:schemeClr val="tx1"/>
                </a:solidFill>
                <a:latin typeface="F37 Bolton Light" pitchFamily="2" charset="77"/>
                <a:ea typeface="+mn-ea"/>
                <a:cs typeface="Arial" panose="020B0604020202020204" pitchFamily="34" charset="0"/>
              </a:defRPr>
            </a:lvl2pPr>
            <a:lvl3pPr marL="180000" indent="-372600" algn="l" defTabSz="914400" rtl="0" eaLnBrk="1" latinLnBrk="0" hangingPunct="1">
              <a:lnSpc>
                <a:spcPct val="95000"/>
              </a:lnSpc>
              <a:spcBef>
                <a:spcPts val="500"/>
              </a:spcBef>
              <a:buFontTx/>
              <a:buBlip>
                <a:blip r:embed="rId2"/>
              </a:buBlip>
              <a:defRPr sz="1600" b="0" i="0" kern="1200">
                <a:solidFill>
                  <a:schemeClr val="tx1"/>
                </a:solidFill>
                <a:latin typeface="F37 Bolton Light" pitchFamily="2" charset="77"/>
                <a:ea typeface="+mn-ea"/>
                <a:cs typeface="Arial" panose="020B0604020202020204" pitchFamily="34" charset="0"/>
              </a:defRPr>
            </a:lvl3pPr>
            <a:lvl4pPr marL="180000" indent="-372600" algn="l" defTabSz="914400" rtl="0" eaLnBrk="1" latinLnBrk="0" hangingPunct="1">
              <a:lnSpc>
                <a:spcPct val="95000"/>
              </a:lnSpc>
              <a:spcBef>
                <a:spcPts val="500"/>
              </a:spcBef>
              <a:buFontTx/>
              <a:buBlip>
                <a:blip r:embed="rId2"/>
              </a:buBlip>
              <a:defRPr sz="1400" b="0" i="0" kern="1200">
                <a:solidFill>
                  <a:schemeClr val="tx1"/>
                </a:solidFill>
                <a:latin typeface="F37 Bolton Light" pitchFamily="2" charset="77"/>
                <a:ea typeface="+mn-ea"/>
                <a:cs typeface="Arial" panose="020B0604020202020204" pitchFamily="34" charset="0"/>
              </a:defRPr>
            </a:lvl4pPr>
            <a:lvl5pPr marL="180000" indent="-372600" algn="l" defTabSz="914400" rtl="0" eaLnBrk="1" latinLnBrk="0" hangingPunct="1">
              <a:lnSpc>
                <a:spcPct val="95000"/>
              </a:lnSpc>
              <a:spcBef>
                <a:spcPts val="500"/>
              </a:spcBef>
              <a:buFontTx/>
              <a:buBlip>
                <a:blip r:embed="rId2"/>
              </a:buBlip>
              <a:defRPr sz="14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FD602"/>
              </a:buClr>
              <a:buFont typeface="Wingdings" panose="05000000000000000000" pitchFamily="2" charset="2"/>
              <a:buChar char="Ø"/>
            </a:pPr>
            <a:r>
              <a:rPr lang="en-GB" sz="1600" dirty="0"/>
              <a:t>Indonesia recorded 570,000 Chinese tourists from Jan-Sep 2023, a long way off 2.07m in 2019, Projections are for 2024 to return to 2019 levels. </a:t>
            </a:r>
          </a:p>
          <a:p>
            <a:pPr marL="342900" indent="-342900">
              <a:buClr>
                <a:srgbClr val="FFD602"/>
              </a:buClr>
              <a:buFont typeface="Wingdings" panose="05000000000000000000" pitchFamily="2" charset="2"/>
              <a:buChar char="Ø"/>
            </a:pPr>
            <a:endParaRPr lang="en-GB" sz="1600" dirty="0"/>
          </a:p>
          <a:p>
            <a:pPr marL="342900" indent="-342900">
              <a:buClr>
                <a:srgbClr val="FFD602"/>
              </a:buClr>
              <a:buFont typeface="Wingdings" panose="05000000000000000000" pitchFamily="2" charset="2"/>
              <a:buChar char="Ø"/>
            </a:pPr>
            <a:endParaRPr lang="en-GB" dirty="0">
              <a:solidFill>
                <a:srgbClr val="FF0000"/>
              </a:solidFill>
            </a:endParaRPr>
          </a:p>
        </p:txBody>
      </p:sp>
      <p:pic>
        <p:nvPicPr>
          <p:cNvPr id="4" name="Picture 3">
            <a:extLst>
              <a:ext uri="{FF2B5EF4-FFF2-40B4-BE49-F238E27FC236}">
                <a16:creationId xmlns:a16="http://schemas.microsoft.com/office/drawing/2014/main" id="{C3F5164C-0F68-C4B5-748F-52FC9BBE658D}"/>
              </a:ext>
            </a:extLst>
          </p:cNvPr>
          <p:cNvPicPr>
            <a:picLocks noChangeAspect="1"/>
          </p:cNvPicPr>
          <p:nvPr/>
        </p:nvPicPr>
        <p:blipFill>
          <a:blip r:embed="rId3"/>
          <a:stretch>
            <a:fillRect/>
          </a:stretch>
        </p:blipFill>
        <p:spPr>
          <a:xfrm>
            <a:off x="3286850" y="1207972"/>
            <a:ext cx="4068129" cy="3512431"/>
          </a:xfrm>
          <a:prstGeom prst="rect">
            <a:avLst/>
          </a:prstGeom>
        </p:spPr>
      </p:pic>
      <p:cxnSp>
        <p:nvCxnSpPr>
          <p:cNvPr id="7" name="Straight Arrow Connector 6">
            <a:extLst>
              <a:ext uri="{FF2B5EF4-FFF2-40B4-BE49-F238E27FC236}">
                <a16:creationId xmlns:a16="http://schemas.microsoft.com/office/drawing/2014/main" id="{22E98BD7-E05A-D1C2-B892-2457B4B18208}"/>
              </a:ext>
            </a:extLst>
          </p:cNvPr>
          <p:cNvCxnSpPr>
            <a:cxnSpLocks/>
          </p:cNvCxnSpPr>
          <p:nvPr/>
        </p:nvCxnSpPr>
        <p:spPr>
          <a:xfrm flipV="1">
            <a:off x="2547196" y="1814177"/>
            <a:ext cx="1160646" cy="253501"/>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16512A3-BBB9-3830-B1D8-7376E8B676DC}"/>
              </a:ext>
            </a:extLst>
          </p:cNvPr>
          <p:cNvCxnSpPr>
            <a:cxnSpLocks/>
          </p:cNvCxnSpPr>
          <p:nvPr/>
        </p:nvCxnSpPr>
        <p:spPr>
          <a:xfrm flipH="1">
            <a:off x="4152900" y="1715367"/>
            <a:ext cx="3638550" cy="133979"/>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65CBF7C-46C3-903B-E5F4-AE35B1FCF4D0}"/>
              </a:ext>
            </a:extLst>
          </p:cNvPr>
          <p:cNvCxnSpPr>
            <a:cxnSpLocks/>
          </p:cNvCxnSpPr>
          <p:nvPr/>
        </p:nvCxnSpPr>
        <p:spPr>
          <a:xfrm flipH="1" flipV="1">
            <a:off x="4732774" y="2260879"/>
            <a:ext cx="2964263" cy="85411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870ED4B-370F-E73B-E351-9E3171167875}"/>
              </a:ext>
            </a:extLst>
          </p:cNvPr>
          <p:cNvCxnSpPr>
            <a:cxnSpLocks/>
          </p:cNvCxnSpPr>
          <p:nvPr/>
        </p:nvCxnSpPr>
        <p:spPr>
          <a:xfrm flipV="1">
            <a:off x="2850379" y="3613964"/>
            <a:ext cx="2388371" cy="382548"/>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58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19EC-8437-6DCB-19F3-3E4DE99D9278}"/>
              </a:ext>
            </a:extLst>
          </p:cNvPr>
          <p:cNvSpPr>
            <a:spLocks noGrp="1"/>
          </p:cNvSpPr>
          <p:nvPr>
            <p:ph type="title"/>
          </p:nvPr>
        </p:nvSpPr>
        <p:spPr/>
        <p:txBody>
          <a:bodyPr>
            <a:normAutofit fontScale="90000"/>
          </a:bodyPr>
          <a:lstStyle/>
          <a:p>
            <a:r>
              <a:rPr lang="en-US" dirty="0"/>
              <a:t>OTHER INDUSTRY DEVELOPMENTS </a:t>
            </a:r>
            <a:br>
              <a:rPr lang="en-US" dirty="0"/>
            </a:br>
            <a:endParaRPr lang="en-GB" dirty="0"/>
          </a:p>
        </p:txBody>
      </p:sp>
      <p:sp>
        <p:nvSpPr>
          <p:cNvPr id="12" name="Content Placeholder 4">
            <a:extLst>
              <a:ext uri="{FF2B5EF4-FFF2-40B4-BE49-F238E27FC236}">
                <a16:creationId xmlns:a16="http://schemas.microsoft.com/office/drawing/2014/main" id="{F1A45ED5-B5BD-9AAE-E1BD-A6272BAECDC6}"/>
              </a:ext>
            </a:extLst>
          </p:cNvPr>
          <p:cNvSpPr txBox="1">
            <a:spLocks noGrp="1"/>
          </p:cNvSpPr>
          <p:nvPr>
            <p:ph type="body" sz="quarter" idx="10"/>
          </p:nvPr>
        </p:nvSpPr>
        <p:spPr>
          <a:xfrm>
            <a:off x="520700" y="1366838"/>
            <a:ext cx="10442574" cy="4919662"/>
          </a:xfrm>
          <a:prstGeom prst="rect">
            <a:avLst/>
          </a:prstGeom>
        </p:spPr>
        <p:txBody>
          <a:bodyPr vert="horz" lIns="0" tIns="45720" rIns="91440" bIns="45720" rtlCol="0">
            <a:noAutofit/>
          </a:bodyPr>
          <a:lstStyle>
            <a:lvl1pPr marL="180000" indent="-372600" algn="l" defTabSz="914400" rtl="0" eaLnBrk="1" latinLnBrk="0" hangingPunct="1">
              <a:lnSpc>
                <a:spcPct val="95000"/>
              </a:lnSpc>
              <a:spcBef>
                <a:spcPts val="1000"/>
              </a:spcBef>
              <a:buFontTx/>
              <a:buBlip>
                <a:blip r:embed="rId2"/>
              </a:buBlip>
              <a:defRPr sz="2000" b="0" i="0" kern="1200">
                <a:solidFill>
                  <a:schemeClr val="tx1"/>
                </a:solidFill>
                <a:latin typeface="F37 Bolton Light" pitchFamily="2" charset="77"/>
                <a:ea typeface="+mn-ea"/>
                <a:cs typeface="Arial" panose="020B0604020202020204" pitchFamily="34" charset="0"/>
              </a:defRPr>
            </a:lvl1pPr>
            <a:lvl2pPr marL="180000" indent="-372600" algn="l" defTabSz="914400" rtl="0" eaLnBrk="1" latinLnBrk="0" hangingPunct="1">
              <a:lnSpc>
                <a:spcPct val="95000"/>
              </a:lnSpc>
              <a:spcBef>
                <a:spcPts val="500"/>
              </a:spcBef>
              <a:buFontTx/>
              <a:buBlip>
                <a:blip r:embed="rId2"/>
              </a:buBlip>
              <a:defRPr sz="1800" b="0" i="0" kern="1200">
                <a:solidFill>
                  <a:schemeClr val="tx1"/>
                </a:solidFill>
                <a:latin typeface="F37 Bolton Light" pitchFamily="2" charset="77"/>
                <a:ea typeface="+mn-ea"/>
                <a:cs typeface="Arial" panose="020B0604020202020204" pitchFamily="34" charset="0"/>
              </a:defRPr>
            </a:lvl2pPr>
            <a:lvl3pPr marL="180000" indent="-372600" algn="l" defTabSz="914400" rtl="0" eaLnBrk="1" latinLnBrk="0" hangingPunct="1">
              <a:lnSpc>
                <a:spcPct val="95000"/>
              </a:lnSpc>
              <a:spcBef>
                <a:spcPts val="500"/>
              </a:spcBef>
              <a:buFontTx/>
              <a:buBlip>
                <a:blip r:embed="rId2"/>
              </a:buBlip>
              <a:defRPr sz="1600" b="0" i="0" kern="1200">
                <a:solidFill>
                  <a:schemeClr val="tx1"/>
                </a:solidFill>
                <a:latin typeface="F37 Bolton Light" pitchFamily="2" charset="77"/>
                <a:ea typeface="+mn-ea"/>
                <a:cs typeface="Arial" panose="020B0604020202020204" pitchFamily="34" charset="0"/>
              </a:defRPr>
            </a:lvl3pPr>
            <a:lvl4pPr marL="180000" indent="-372600" algn="l" defTabSz="914400" rtl="0" eaLnBrk="1" latinLnBrk="0" hangingPunct="1">
              <a:lnSpc>
                <a:spcPct val="95000"/>
              </a:lnSpc>
              <a:spcBef>
                <a:spcPts val="500"/>
              </a:spcBef>
              <a:buFontTx/>
              <a:buBlip>
                <a:blip r:embed="rId2"/>
              </a:buBlip>
              <a:defRPr sz="1400" b="0" i="0" kern="1200">
                <a:solidFill>
                  <a:schemeClr val="tx1"/>
                </a:solidFill>
                <a:latin typeface="F37 Bolton Light" pitchFamily="2" charset="77"/>
                <a:ea typeface="+mn-ea"/>
                <a:cs typeface="Arial" panose="020B0604020202020204" pitchFamily="34" charset="0"/>
              </a:defRPr>
            </a:lvl4pPr>
            <a:lvl5pPr marL="180000" indent="-372600" algn="l" defTabSz="914400" rtl="0" eaLnBrk="1" latinLnBrk="0" hangingPunct="1">
              <a:lnSpc>
                <a:spcPct val="95000"/>
              </a:lnSpc>
              <a:spcBef>
                <a:spcPts val="500"/>
              </a:spcBef>
              <a:buFontTx/>
              <a:buBlip>
                <a:blip r:embed="rId2"/>
              </a:buBlip>
              <a:defRPr sz="1400" b="0" i="0" kern="1200">
                <a:solidFill>
                  <a:schemeClr val="tx1"/>
                </a:solidFill>
                <a:latin typeface="F37 Bolton Ligh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FD602"/>
              </a:buClr>
              <a:buFont typeface="Wingdings" panose="05000000000000000000" pitchFamily="2" charset="2"/>
              <a:buChar char="Ø"/>
            </a:pPr>
            <a:r>
              <a:rPr lang="en-GB" sz="1600" dirty="0"/>
              <a:t>Resource constraints continue – airlines globally were working out in the second half of 2023 how to manage the Pratt and Whitney engine issues, maintenance delays were being impacted by spare part delays and the availability of resources </a:t>
            </a:r>
          </a:p>
          <a:p>
            <a:pPr marL="342900" indent="-342900">
              <a:buClr>
                <a:srgbClr val="FFD602"/>
              </a:buClr>
              <a:buFont typeface="Wingdings" panose="05000000000000000000" pitchFamily="2" charset="2"/>
              <a:buChar char="Ø"/>
            </a:pPr>
            <a:r>
              <a:rPr lang="en-GB" sz="1600" dirty="0"/>
              <a:t>Since then, an issue with a Boeing 737 Max 9 Alaska Airlines aircraft has seen this variant grounded</a:t>
            </a:r>
          </a:p>
          <a:p>
            <a:pPr marL="342900" indent="-342900">
              <a:buClr>
                <a:srgbClr val="FFD602"/>
              </a:buClr>
              <a:buFont typeface="Wingdings" panose="05000000000000000000" pitchFamily="2" charset="2"/>
              <a:buChar char="Ø"/>
            </a:pPr>
            <a:endParaRPr lang="en-GB" sz="1600" dirty="0"/>
          </a:p>
          <a:p>
            <a:pPr marL="342900" indent="-342900">
              <a:buClr>
                <a:srgbClr val="FFD602"/>
              </a:buClr>
              <a:buFont typeface="Wingdings" panose="05000000000000000000" pitchFamily="2" charset="2"/>
              <a:buChar char="Ø"/>
            </a:pPr>
            <a:endParaRPr lang="en-GB" dirty="0">
              <a:solidFill>
                <a:srgbClr val="FF0000"/>
              </a:solidFill>
            </a:endParaRPr>
          </a:p>
        </p:txBody>
      </p:sp>
    </p:spTree>
    <p:extLst>
      <p:ext uri="{BB962C8B-B14F-4D97-AF65-F5344CB8AC3E}">
        <p14:creationId xmlns:p14="http://schemas.microsoft.com/office/powerpoint/2010/main" val="1115532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D171BF-6C6A-786C-84D4-8B35F846E17E}"/>
              </a:ext>
            </a:extLst>
          </p:cNvPr>
          <p:cNvSpPr txBox="1"/>
          <p:nvPr/>
        </p:nvSpPr>
        <p:spPr>
          <a:xfrm>
            <a:off x="594658" y="-103193"/>
            <a:ext cx="5916183" cy="1088673"/>
          </a:xfrm>
          <a:prstGeom prst="rect">
            <a:avLst/>
          </a:prstGeom>
        </p:spPr>
        <p:txBody>
          <a:bodyPr wrap="square" l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srgbClr val="FFD602"/>
              </a:solidFill>
              <a:effectLst/>
              <a:uLnTx/>
              <a:uFillTx/>
              <a:latin typeface="DIN Condensed Light" panose="020B0506040000020204" pitchFamily="34" charset="0"/>
              <a:ea typeface="DIN Condensed Light" panose="020B0506040000020204" pitchFamily="34" charset="0"/>
              <a:cs typeface="+mn-cs"/>
            </a:endParaRPr>
          </a:p>
        </p:txBody>
      </p:sp>
      <p:sp>
        <p:nvSpPr>
          <p:cNvPr id="8" name="TextBox 7">
            <a:extLst>
              <a:ext uri="{FF2B5EF4-FFF2-40B4-BE49-F238E27FC236}">
                <a16:creationId xmlns:a16="http://schemas.microsoft.com/office/drawing/2014/main" id="{A7C0CDD6-B06C-4795-9133-70CB34FCA495}"/>
              </a:ext>
            </a:extLst>
          </p:cNvPr>
          <p:cNvSpPr txBox="1"/>
          <p:nvPr/>
        </p:nvSpPr>
        <p:spPr>
          <a:xfrm>
            <a:off x="704002" y="784887"/>
            <a:ext cx="6097772" cy="861774"/>
          </a:xfrm>
          <a:prstGeom prst="rect">
            <a:avLst/>
          </a:prstGeom>
          <a:noFill/>
        </p:spPr>
        <p:txBody>
          <a:bodyPr wrap="square">
            <a:spAutoFit/>
          </a:bodyPr>
          <a:lstStyle/>
          <a:p>
            <a:pPr lvl="0">
              <a:defRPr/>
            </a:pPr>
            <a:r>
              <a:rPr lang="en-GB" sz="5000" b="1" dirty="0">
                <a:latin typeface="DIN Condensed Light" panose="020B0506040000020204" pitchFamily="34" charset="0"/>
                <a:ea typeface="DIN Condensed Light" panose="020B0506040000020204" pitchFamily="34" charset="0"/>
              </a:rPr>
              <a:t>STAY INFORMED</a:t>
            </a:r>
          </a:p>
        </p:txBody>
      </p:sp>
      <p:sp>
        <p:nvSpPr>
          <p:cNvPr id="3" name="object 4">
            <a:extLst>
              <a:ext uri="{FF2B5EF4-FFF2-40B4-BE49-F238E27FC236}">
                <a16:creationId xmlns:a16="http://schemas.microsoft.com/office/drawing/2014/main" id="{51141068-7A30-AB22-D903-04316BE53DE7}"/>
              </a:ext>
            </a:extLst>
          </p:cNvPr>
          <p:cNvSpPr txBox="1"/>
          <p:nvPr/>
        </p:nvSpPr>
        <p:spPr>
          <a:xfrm>
            <a:off x="704002" y="1884066"/>
            <a:ext cx="7591576" cy="3391954"/>
          </a:xfrm>
          <a:prstGeom prst="rect">
            <a:avLst/>
          </a:prstGeom>
        </p:spPr>
        <p:txBody>
          <a:bodyPr vert="horz" wrap="square" lIns="0" tIns="13970" rIns="0" bIns="0" rtlCol="0">
            <a:spAutoFit/>
          </a:bodyPr>
          <a:lstStyle/>
          <a:p>
            <a:pPr marL="469900" marR="1511935" lvl="0" indent="-457200" algn="l" defTabSz="914400" rtl="0" eaLnBrk="1" fontAlgn="auto" latinLnBrk="0" hangingPunct="1">
              <a:lnSpc>
                <a:spcPct val="99600"/>
              </a:lnSpc>
              <a:spcAft>
                <a:spcPts val="600"/>
              </a:spcAft>
              <a:buClr>
                <a:schemeClr val="accent1"/>
              </a:buClr>
              <a:buSzTx/>
              <a:buFont typeface="Wingdings" panose="05000000000000000000" pitchFamily="2" charset="2"/>
              <a:buChar char="ì"/>
              <a:tabLst/>
              <a:defRPr/>
            </a:pPr>
            <a:r>
              <a:rPr kumimoji="0" lang="en-GB" sz="2600" b="0" i="0" u="none" strike="noStrike" kern="1200" cap="none" spc="-5" normalizeH="0" baseline="0" noProof="0" dirty="0">
                <a:ln>
                  <a:noFill/>
                </a:ln>
                <a:solidFill>
                  <a:schemeClr val="bg1"/>
                </a:solidFill>
                <a:effectLst/>
                <a:uLnTx/>
                <a:uFillTx/>
                <a:latin typeface="DIN Condensed"/>
                <a:ea typeface="+mn-ea"/>
                <a:cs typeface="DIN Condensed"/>
              </a:rPr>
              <a:t>SIGN UP TO OUR BLOG</a:t>
            </a:r>
            <a:r>
              <a:rPr lang="en-GB" sz="2800" spc="-5" dirty="0">
                <a:solidFill>
                  <a:schemeClr val="bg1"/>
                </a:solidFill>
                <a:latin typeface="DIN Condensed"/>
                <a:cs typeface="DIN Condensed"/>
              </a:rPr>
              <a:t> </a:t>
            </a:r>
            <a:br>
              <a:rPr lang="en-GB" sz="2800" spc="-5" dirty="0">
                <a:solidFill>
                  <a:schemeClr val="bg1"/>
                </a:solidFill>
                <a:latin typeface="DIN Condensed"/>
                <a:cs typeface="DIN Condensed"/>
              </a:rPr>
            </a:br>
            <a:r>
              <a:rPr kumimoji="0" lang="en-GB" sz="2400" b="0" i="0" strike="noStrike" kern="1200" cap="none" spc="-5" normalizeH="0" baseline="0" noProof="0" dirty="0">
                <a:ln>
                  <a:noFill/>
                </a:ln>
                <a:solidFill>
                  <a:schemeClr val="bg1"/>
                </a:solidFill>
                <a:effectLst/>
                <a:uLnTx/>
                <a:uFillTx/>
                <a:latin typeface="DIN Condensed"/>
                <a:ea typeface="+mn-ea"/>
                <a:cs typeface="DIN Condensed"/>
                <a:hlinkClick r:id="rId3">
                  <a:extLst>
                    <a:ext uri="{A12FA001-AC4F-418D-AE19-62706E023703}">
                      <ahyp:hlinkClr xmlns:ahyp="http://schemas.microsoft.com/office/drawing/2018/hyperlinkcolor" val="tx"/>
                    </a:ext>
                  </a:extLst>
                </a:hlinkClick>
              </a:rPr>
              <a:t>www.oag.com/blog</a:t>
            </a:r>
            <a:br>
              <a:rPr kumimoji="0" lang="en-GB" sz="2400" b="0" i="0" strike="noStrike" kern="1200" cap="none" spc="-5" normalizeH="0" baseline="0" noProof="0" dirty="0">
                <a:ln>
                  <a:noFill/>
                </a:ln>
                <a:effectLst/>
                <a:uLnTx/>
                <a:uFillTx/>
                <a:latin typeface="DIN Condensed"/>
                <a:ea typeface="+mn-ea"/>
                <a:cs typeface="DIN Condensed"/>
              </a:rPr>
            </a:br>
            <a:endParaRPr kumimoji="0" lang="en-GB" sz="2800" b="0" i="0" strike="noStrike" kern="1200" cap="none" spc="-5" normalizeH="0" baseline="0" noProof="0" dirty="0">
              <a:ln>
                <a:noFill/>
              </a:ln>
              <a:effectLst/>
              <a:uLnTx/>
              <a:uFillTx/>
              <a:latin typeface="DIN Condensed"/>
              <a:ea typeface="+mn-ea"/>
              <a:cs typeface="DIN Condensed"/>
            </a:endParaRPr>
          </a:p>
          <a:p>
            <a:pPr marL="469900" marR="1511935" indent="-457200">
              <a:lnSpc>
                <a:spcPct val="99600"/>
              </a:lnSpc>
              <a:spcBef>
                <a:spcPts val="110"/>
              </a:spcBef>
              <a:spcAft>
                <a:spcPts val="600"/>
              </a:spcAft>
              <a:buClr>
                <a:schemeClr val="accent1"/>
              </a:buClr>
              <a:buFont typeface="Wingdings" panose="05000000000000000000" pitchFamily="2" charset="2"/>
              <a:buChar char="ì"/>
              <a:defRPr/>
            </a:pPr>
            <a:r>
              <a:rPr kumimoji="0" lang="en-GB" sz="2600" b="0" i="0" u="none" strike="noStrike" kern="1200" cap="none" spc="-5" normalizeH="0" baseline="0" noProof="0" dirty="0">
                <a:ln>
                  <a:noFill/>
                </a:ln>
                <a:solidFill>
                  <a:schemeClr val="bg1"/>
                </a:solidFill>
                <a:effectLst/>
                <a:uLnTx/>
                <a:uFillTx/>
                <a:latin typeface="DIN Condensed"/>
                <a:ea typeface="+mn-ea"/>
                <a:cs typeface="DIN Condensed"/>
              </a:rPr>
              <a:t>REGULAR UPDATES ON OUR </a:t>
            </a:r>
            <a:r>
              <a:rPr lang="en-GB" sz="2600" spc="-5" dirty="0">
                <a:solidFill>
                  <a:schemeClr val="bg1"/>
                </a:solidFill>
                <a:latin typeface="DIN Condensed"/>
                <a:cs typeface="DIN Condensed"/>
              </a:rPr>
              <a:t>TRAVEL RECOVERY PAGE </a:t>
            </a:r>
            <a:r>
              <a:rPr lang="en-GB" sz="2400" spc="-5" dirty="0">
                <a:solidFill>
                  <a:schemeClr val="bg1"/>
                </a:solidFill>
                <a:latin typeface="DIN Condensed"/>
                <a:cs typeface="DIN Condensed"/>
                <a:hlinkClick r:id="rId4">
                  <a:extLst>
                    <a:ext uri="{A12FA001-AC4F-418D-AE19-62706E023703}">
                      <ahyp:hlinkClr xmlns:ahyp="http://schemas.microsoft.com/office/drawing/2018/hyperlinkcolor" val="tx"/>
                    </a:ext>
                  </a:extLst>
                </a:hlinkClick>
              </a:rPr>
              <a:t>www.oag.com/coronavirus-airline-schedules-data</a:t>
            </a:r>
            <a:br>
              <a:rPr lang="en-GB" sz="2400" spc="-5" dirty="0">
                <a:solidFill>
                  <a:schemeClr val="bg1"/>
                </a:solidFill>
                <a:latin typeface="DIN Condensed"/>
                <a:cs typeface="DIN Condensed"/>
              </a:rPr>
            </a:br>
            <a:endParaRPr lang="en-GB" sz="2400" spc="-5" dirty="0">
              <a:solidFill>
                <a:schemeClr val="bg1"/>
              </a:solidFill>
              <a:latin typeface="DIN Condensed"/>
              <a:cs typeface="DIN Condensed"/>
            </a:endParaRPr>
          </a:p>
          <a:p>
            <a:pPr marL="469900" marR="1511935" indent="-457200">
              <a:lnSpc>
                <a:spcPct val="99600"/>
              </a:lnSpc>
              <a:spcBef>
                <a:spcPts val="110"/>
              </a:spcBef>
              <a:spcAft>
                <a:spcPts val="600"/>
              </a:spcAft>
              <a:buClr>
                <a:schemeClr val="accent1"/>
              </a:buClr>
              <a:buSzPct val="125000"/>
              <a:buFont typeface="Wingdings" panose="05000000000000000000" pitchFamily="2" charset="2"/>
              <a:buChar char="ì"/>
              <a:defRPr/>
            </a:pPr>
            <a:r>
              <a:rPr lang="en-GB" sz="2400" dirty="0">
                <a:solidFill>
                  <a:schemeClr val="bg1"/>
                </a:solidFill>
                <a:latin typeface="DIN Condensed" panose="020B0606040000020204" pitchFamily="34" charset="0"/>
                <a:ea typeface="DIN Condensed" panose="020B0606040000020204" pitchFamily="34" charset="0"/>
              </a:rPr>
              <a:t>e: </a:t>
            </a:r>
            <a:r>
              <a:rPr lang="en-GB" sz="2400" dirty="0">
                <a:solidFill>
                  <a:schemeClr val="bg1"/>
                </a:solidFill>
                <a:latin typeface="DIN Condensed" panose="020B0606040000020204" pitchFamily="34" charset="0"/>
                <a:ea typeface="DIN Condensed" panose="020B0606040000020204" pitchFamily="34" charset="0"/>
                <a:hlinkClick r:id="rId5">
                  <a:extLst>
                    <a:ext uri="{A12FA001-AC4F-418D-AE19-62706E023703}">
                      <ahyp:hlinkClr xmlns:ahyp="http://schemas.microsoft.com/office/drawing/2018/hyperlinkcolor" val="tx"/>
                    </a:ext>
                  </a:extLst>
                </a:hlinkClick>
              </a:rPr>
              <a:t>contactus@oag.com</a:t>
            </a:r>
            <a:r>
              <a:rPr lang="en-GB" sz="2400" dirty="0">
                <a:solidFill>
                  <a:schemeClr val="bg1"/>
                </a:solidFill>
                <a:latin typeface="DIN Condensed" panose="020B0606040000020204" pitchFamily="34" charset="0"/>
                <a:ea typeface="DIN Condensed" panose="020B0606040000020204" pitchFamily="34" charset="0"/>
              </a:rPr>
              <a:t> | </a:t>
            </a:r>
            <a:r>
              <a:rPr lang="en-GB" sz="2400" dirty="0">
                <a:solidFill>
                  <a:schemeClr val="bg1"/>
                </a:solidFill>
                <a:latin typeface="DIN Condensed" panose="020B0606040000020204" pitchFamily="34" charset="0"/>
                <a:ea typeface="DIN Condensed" panose="020B0606040000020204" pitchFamily="34" charset="0"/>
                <a:hlinkClick r:id="rId6">
                  <a:extLst>
                    <a:ext uri="{A12FA001-AC4F-418D-AE19-62706E023703}">
                      <ahyp:hlinkClr xmlns:ahyp="http://schemas.microsoft.com/office/drawing/2018/hyperlinkcolor" val="tx"/>
                    </a:ext>
                  </a:extLst>
                </a:hlinkClick>
              </a:rPr>
              <a:t>www.oag.com</a:t>
            </a:r>
            <a:endParaRPr lang="en-GB" sz="2400" spc="-5" dirty="0">
              <a:solidFill>
                <a:schemeClr val="bg1"/>
              </a:solidFill>
              <a:latin typeface="DIN Condensed"/>
              <a:cs typeface="DIN Condensed"/>
            </a:endParaRPr>
          </a:p>
          <a:p>
            <a:pPr marL="12700" marR="1511935" lvl="0" indent="0" algn="l" defTabSz="914400" rtl="0" eaLnBrk="1" fontAlgn="auto" latinLnBrk="0" hangingPunct="1">
              <a:lnSpc>
                <a:spcPct val="99600"/>
              </a:lnSpc>
              <a:spcBef>
                <a:spcPts val="110"/>
              </a:spcBef>
              <a:spcAft>
                <a:spcPts val="600"/>
              </a:spcAft>
              <a:buClrTx/>
              <a:buSzTx/>
              <a:buFontTx/>
              <a:buNone/>
              <a:tabLst/>
              <a:defRPr/>
            </a:pPr>
            <a:endParaRPr kumimoji="0" lang="en-GB" sz="2400" b="0" i="0" u="none" strike="noStrike" kern="1200" cap="none" spc="-5" normalizeH="0" baseline="0" noProof="0" dirty="0">
              <a:ln>
                <a:noFill/>
              </a:ln>
              <a:solidFill>
                <a:srgbClr val="FFFFFF"/>
              </a:solidFill>
              <a:effectLst/>
              <a:uLnTx/>
              <a:uFillTx/>
              <a:latin typeface="DIN Condensed"/>
              <a:ea typeface="+mn-ea"/>
              <a:cs typeface="DIN Condensed"/>
            </a:endParaRPr>
          </a:p>
        </p:txBody>
      </p:sp>
      <p:pic>
        <p:nvPicPr>
          <p:cNvPr id="5" name="Picture 4" descr="A white letters on a black background&#10;&#10;Description automatically generated">
            <a:extLst>
              <a:ext uri="{FF2B5EF4-FFF2-40B4-BE49-F238E27FC236}">
                <a16:creationId xmlns:a16="http://schemas.microsoft.com/office/drawing/2014/main" id="{E81C8D9A-A217-2B0B-93F6-6894A39168B1}"/>
              </a:ext>
            </a:extLst>
          </p:cNvPr>
          <p:cNvPicPr>
            <a:picLocks noChangeAspect="1"/>
          </p:cNvPicPr>
          <p:nvPr/>
        </p:nvPicPr>
        <p:blipFill>
          <a:blip r:embed="rId7"/>
          <a:stretch>
            <a:fillRect/>
          </a:stretch>
        </p:blipFill>
        <p:spPr>
          <a:xfrm>
            <a:off x="11040368" y="222270"/>
            <a:ext cx="895259" cy="562617"/>
          </a:xfrm>
          <a:prstGeom prst="rect">
            <a:avLst/>
          </a:prstGeom>
        </p:spPr>
      </p:pic>
      <p:sp>
        <p:nvSpPr>
          <p:cNvPr id="6" name="TextBox 5">
            <a:extLst>
              <a:ext uri="{FF2B5EF4-FFF2-40B4-BE49-F238E27FC236}">
                <a16:creationId xmlns:a16="http://schemas.microsoft.com/office/drawing/2014/main" id="{6CA55D06-35AE-2EEE-F0D9-D591A2E0571A}"/>
              </a:ext>
            </a:extLst>
          </p:cNvPr>
          <p:cNvSpPr txBox="1"/>
          <p:nvPr/>
        </p:nvSpPr>
        <p:spPr>
          <a:xfrm>
            <a:off x="10708633" y="6174769"/>
            <a:ext cx="1558728" cy="369869"/>
          </a:xfrm>
          <a:prstGeom prst="rect">
            <a:avLst/>
          </a:prstGeom>
        </p:spPr>
        <p:txBody>
          <a:bodyPr wrap="square" lIns="0" rtlCol="0" anchor="t">
            <a:noAutofit/>
          </a:bodyPr>
          <a:lstStyle/>
          <a:p>
            <a:pPr algn="l"/>
            <a:r>
              <a:rPr lang="en-GB" dirty="0">
                <a:solidFill>
                  <a:schemeClr val="bg1"/>
                </a:solidFill>
                <a:latin typeface="DIN Condensed Light" panose="020B0506040000020204" pitchFamily="34" charset="0"/>
                <a:ea typeface="DIN Condensed Light" panose="020B0506040000020204" pitchFamily="34" charset="0"/>
              </a:rPr>
              <a:t>www.oag.com</a:t>
            </a:r>
            <a:endParaRPr lang="en-US" dirty="0">
              <a:solidFill>
                <a:schemeClr val="bg1"/>
              </a:solidFill>
              <a:latin typeface="DIN Condensed Light" panose="020B0506040000020204" pitchFamily="34" charset="0"/>
              <a:ea typeface="DIN Condensed Light" panose="020B0506040000020204" pitchFamily="34" charset="0"/>
            </a:endParaRPr>
          </a:p>
        </p:txBody>
      </p:sp>
    </p:spTree>
    <p:extLst>
      <p:ext uri="{BB962C8B-B14F-4D97-AF65-F5344CB8AC3E}">
        <p14:creationId xmlns:p14="http://schemas.microsoft.com/office/powerpoint/2010/main" val="312404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915D4-8D2B-3847-8CFB-FE4CDC365892}"/>
              </a:ext>
            </a:extLst>
          </p:cNvPr>
          <p:cNvSpPr>
            <a:spLocks noGrp="1"/>
          </p:cNvSpPr>
          <p:nvPr>
            <p:ph type="title"/>
          </p:nvPr>
        </p:nvSpPr>
        <p:spPr/>
        <p:txBody>
          <a:bodyPr>
            <a:normAutofit/>
          </a:bodyPr>
          <a:lstStyle/>
          <a:p>
            <a:r>
              <a:rPr lang="en-GB" dirty="0"/>
              <a:t>SPEAKERS</a:t>
            </a:r>
          </a:p>
        </p:txBody>
      </p:sp>
      <p:sp>
        <p:nvSpPr>
          <p:cNvPr id="5" name="Text Placeholder 3">
            <a:extLst>
              <a:ext uri="{FF2B5EF4-FFF2-40B4-BE49-F238E27FC236}">
                <a16:creationId xmlns:a16="http://schemas.microsoft.com/office/drawing/2014/main" id="{B3F402A8-2996-4894-8779-24B7A1A978BB}"/>
              </a:ext>
            </a:extLst>
          </p:cNvPr>
          <p:cNvSpPr txBox="1">
            <a:spLocks/>
          </p:cNvSpPr>
          <p:nvPr/>
        </p:nvSpPr>
        <p:spPr>
          <a:xfrm>
            <a:off x="685071" y="3007528"/>
            <a:ext cx="2298981" cy="6271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F37 Bolton Bold" panose="00000500000000000000" pitchFamily="50" charset="0"/>
                <a:ea typeface="+mn-ea"/>
                <a:cs typeface="+mn-cs"/>
              </a:rPr>
              <a:t>John Grant</a:t>
            </a:r>
          </a:p>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F37 Bolton" panose="00000500000000000000" pitchFamily="50" charset="0"/>
                <a:ea typeface="+mn-ea"/>
                <a:cs typeface="+mn-cs"/>
              </a:rPr>
              <a:t>Chief Analyst, OAG</a:t>
            </a:r>
          </a:p>
        </p:txBody>
      </p:sp>
      <p:sp>
        <p:nvSpPr>
          <p:cNvPr id="6" name="Text Placeholder 3">
            <a:extLst>
              <a:ext uri="{FF2B5EF4-FFF2-40B4-BE49-F238E27FC236}">
                <a16:creationId xmlns:a16="http://schemas.microsoft.com/office/drawing/2014/main" id="{BACC4D8F-76A1-4F92-840A-697D3439F85D}"/>
              </a:ext>
            </a:extLst>
          </p:cNvPr>
          <p:cNvSpPr txBox="1">
            <a:spLocks/>
          </p:cNvSpPr>
          <p:nvPr/>
        </p:nvSpPr>
        <p:spPr>
          <a:xfrm>
            <a:off x="683109" y="3656780"/>
            <a:ext cx="2782762" cy="1735440"/>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With a wealth of experience across the global aviation industry, John provides expert commentary on market developments for OAG, making connections between what the data is telling us and the trends and events occurring in the sector. </a:t>
            </a:r>
          </a:p>
        </p:txBody>
      </p:sp>
      <p:pic>
        <p:nvPicPr>
          <p:cNvPr id="7" name="Content Placeholder 6">
            <a:extLst>
              <a:ext uri="{FF2B5EF4-FFF2-40B4-BE49-F238E27FC236}">
                <a16:creationId xmlns:a16="http://schemas.microsoft.com/office/drawing/2014/main" id="{22A9A8F4-E43A-4436-90B2-E887120E3A8C}"/>
              </a:ext>
            </a:extLst>
          </p:cNvPr>
          <p:cNvPicPr>
            <a:picLocks noChangeAspect="1"/>
          </p:cNvPicPr>
          <p:nvPr/>
        </p:nvPicPr>
        <p:blipFill rotWithShape="1">
          <a:blip r:embed="rId3"/>
          <a:srcRect t="4704" b="32445"/>
          <a:stretch/>
        </p:blipFill>
        <p:spPr>
          <a:xfrm>
            <a:off x="827528" y="1264482"/>
            <a:ext cx="1880046" cy="1552728"/>
          </a:xfrm>
          <a:prstGeom prst="rect">
            <a:avLst/>
          </a:prstGeom>
        </p:spPr>
      </p:pic>
      <p:sp>
        <p:nvSpPr>
          <p:cNvPr id="8" name="Title 1">
            <a:extLst>
              <a:ext uri="{FF2B5EF4-FFF2-40B4-BE49-F238E27FC236}">
                <a16:creationId xmlns:a16="http://schemas.microsoft.com/office/drawing/2014/main" id="{CD2AC658-A8AB-4F2F-A879-40853AE9DA71}"/>
              </a:ext>
            </a:extLst>
          </p:cNvPr>
          <p:cNvSpPr txBox="1">
            <a:spLocks/>
          </p:cNvSpPr>
          <p:nvPr/>
        </p:nvSpPr>
        <p:spPr>
          <a:xfrm rot="16200000">
            <a:off x="-211277" y="1858210"/>
            <a:ext cx="1624732" cy="280035"/>
          </a:xfrm>
          <a:prstGeom prst="rect">
            <a:avLst/>
          </a:prstGeom>
        </p:spPr>
        <p:txBody>
          <a:bodyPr anchor="t"/>
          <a:lstStyle>
            <a:lvl1pPr algn="l" defTabSz="914400" rtl="0" eaLnBrk="1" latinLnBrk="0" hangingPunct="1">
              <a:lnSpc>
                <a:spcPct val="90000"/>
              </a:lnSpc>
              <a:spcBef>
                <a:spcPct val="0"/>
              </a:spcBef>
              <a:buNone/>
              <a:defRPr sz="3200" b="1" i="0" kern="1200">
                <a:solidFill>
                  <a:schemeClr val="tx1"/>
                </a:solidFill>
                <a:latin typeface="DIN Condensed Light" panose="020B0506040000020204" pitchFamily="34" charset="77"/>
                <a:ea typeface="DIN Condensed Light" panose="020B0506040000020204" pitchFamily="34" charset="77"/>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lumMod val="50000"/>
                  </a:srgbClr>
                </a:solidFill>
                <a:effectLst/>
                <a:uLnTx/>
                <a:uFillTx/>
                <a:latin typeface="DIN Condensed Light" panose="020B0506040000020204" pitchFamily="34" charset="77"/>
                <a:ea typeface="DIN Condensed Light" panose="020B0506040000020204" pitchFamily="34" charset="77"/>
                <a:cs typeface="+mj-cs"/>
              </a:rPr>
              <a:t>CHIEF ANALYST</a:t>
            </a:r>
            <a:endParaRPr kumimoji="0" lang="en-US" sz="2000" b="1" i="0" u="none" strike="noStrike" kern="1200" cap="none" spc="0" normalizeH="0" baseline="0" noProof="0" dirty="0">
              <a:ln>
                <a:noFill/>
              </a:ln>
              <a:solidFill>
                <a:srgbClr val="FFFFFF">
                  <a:lumMod val="50000"/>
                </a:srgbClr>
              </a:solidFill>
              <a:effectLst/>
              <a:uLnTx/>
              <a:uFillTx/>
              <a:latin typeface="DIN Condensed Light" panose="020B0506040000020204" pitchFamily="34" charset="77"/>
              <a:ea typeface="DIN Condensed Light" panose="020B0506040000020204" pitchFamily="34" charset="77"/>
              <a:cs typeface="+mj-cs"/>
            </a:endParaRPr>
          </a:p>
        </p:txBody>
      </p:sp>
      <p:sp>
        <p:nvSpPr>
          <p:cNvPr id="9" name="Text Placeholder 3">
            <a:extLst>
              <a:ext uri="{FF2B5EF4-FFF2-40B4-BE49-F238E27FC236}">
                <a16:creationId xmlns:a16="http://schemas.microsoft.com/office/drawing/2014/main" id="{2C6046CE-70F4-466D-AD69-4735FE4A50C0}"/>
              </a:ext>
            </a:extLst>
          </p:cNvPr>
          <p:cNvSpPr txBox="1">
            <a:spLocks/>
          </p:cNvSpPr>
          <p:nvPr/>
        </p:nvSpPr>
        <p:spPr>
          <a:xfrm>
            <a:off x="5596484" y="3649245"/>
            <a:ext cx="2443387" cy="190405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endParaRPr>
          </a:p>
        </p:txBody>
      </p:sp>
      <p:sp>
        <p:nvSpPr>
          <p:cNvPr id="11" name="Title 1">
            <a:extLst>
              <a:ext uri="{FF2B5EF4-FFF2-40B4-BE49-F238E27FC236}">
                <a16:creationId xmlns:a16="http://schemas.microsoft.com/office/drawing/2014/main" id="{176A94D9-3CE5-4089-BF1A-5470159880F4}"/>
              </a:ext>
            </a:extLst>
          </p:cNvPr>
          <p:cNvSpPr txBox="1">
            <a:spLocks/>
          </p:cNvSpPr>
          <p:nvPr/>
        </p:nvSpPr>
        <p:spPr>
          <a:xfrm rot="16200000">
            <a:off x="7861677" y="2009957"/>
            <a:ext cx="1750822" cy="280035"/>
          </a:xfrm>
          <a:prstGeom prst="rect">
            <a:avLst/>
          </a:prstGeom>
        </p:spPr>
        <p:txBody>
          <a:bodyPr anchor="t"/>
          <a:lstStyle>
            <a:lvl1pPr algn="l" defTabSz="914400" rtl="0" eaLnBrk="1" latinLnBrk="0" hangingPunct="1">
              <a:lnSpc>
                <a:spcPct val="90000"/>
              </a:lnSpc>
              <a:spcBef>
                <a:spcPct val="0"/>
              </a:spcBef>
              <a:buNone/>
              <a:defRPr sz="3200" b="1" i="0" kern="1200">
                <a:solidFill>
                  <a:schemeClr val="tx1"/>
                </a:solidFill>
                <a:latin typeface="DIN Condensed Light" panose="020B0506040000020204" pitchFamily="34" charset="77"/>
                <a:ea typeface="DIN Condensed Light" panose="020B0506040000020204" pitchFamily="34" charset="77"/>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D600"/>
                </a:solidFill>
                <a:effectLst/>
                <a:uLnTx/>
                <a:uFillTx/>
                <a:latin typeface="DIN Condensed Light" panose="020B0506040000020204" pitchFamily="34" charset="77"/>
                <a:ea typeface="DIN Condensed Light" panose="020B0506040000020204" pitchFamily="34" charset="77"/>
                <a:cs typeface="+mj-cs"/>
              </a:rPr>
              <a:t>MODERATOR</a:t>
            </a:r>
            <a:endParaRPr kumimoji="0" lang="en-US" sz="2000" b="1" i="0" u="none" strike="noStrike" kern="1200" cap="none" spc="0" normalizeH="0" baseline="0" noProof="0" dirty="0">
              <a:ln>
                <a:noFill/>
              </a:ln>
              <a:solidFill>
                <a:srgbClr val="FFD600"/>
              </a:solidFill>
              <a:effectLst/>
              <a:uLnTx/>
              <a:uFillTx/>
              <a:latin typeface="DIN Condensed Light" panose="020B0506040000020204" pitchFamily="34" charset="77"/>
              <a:ea typeface="DIN Condensed Light" panose="020B0506040000020204" pitchFamily="34" charset="77"/>
              <a:cs typeface="+mj-cs"/>
            </a:endParaRPr>
          </a:p>
        </p:txBody>
      </p:sp>
      <p:sp>
        <p:nvSpPr>
          <p:cNvPr id="24" name="Title 1">
            <a:extLst>
              <a:ext uri="{FF2B5EF4-FFF2-40B4-BE49-F238E27FC236}">
                <a16:creationId xmlns:a16="http://schemas.microsoft.com/office/drawing/2014/main" id="{AC6F6F0C-F664-4C9C-8CC5-7D35AB22A2CC}"/>
              </a:ext>
            </a:extLst>
          </p:cNvPr>
          <p:cNvSpPr txBox="1">
            <a:spLocks/>
          </p:cNvSpPr>
          <p:nvPr/>
        </p:nvSpPr>
        <p:spPr>
          <a:xfrm>
            <a:off x="3654555" y="2821145"/>
            <a:ext cx="2060445" cy="496761"/>
          </a:xfrm>
          <a:prstGeom prst="rect">
            <a:avLst/>
          </a:prstGeom>
        </p:spPr>
        <p:txBody>
          <a:bodyPr anchor="t"/>
          <a:lstStyle>
            <a:lvl1pPr algn="l" defTabSz="914400" rtl="0" eaLnBrk="1" latinLnBrk="0" hangingPunct="1">
              <a:lnSpc>
                <a:spcPct val="90000"/>
              </a:lnSpc>
              <a:spcBef>
                <a:spcPct val="0"/>
              </a:spcBef>
              <a:buNone/>
              <a:defRPr sz="3200" b="1" i="0" kern="1200">
                <a:solidFill>
                  <a:schemeClr val="tx1"/>
                </a:solidFill>
                <a:latin typeface="DIN Condensed Light" panose="020B0506040000020204" pitchFamily="34" charset="77"/>
                <a:ea typeface="DIN Condensed Light" panose="020B0506040000020204" pitchFamily="34" charset="77"/>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F37 Bolton" panose="00000500000000000000" pitchFamily="50" charset="0"/>
            </a:endParaRPr>
          </a:p>
        </p:txBody>
      </p:sp>
      <p:sp>
        <p:nvSpPr>
          <p:cNvPr id="16" name="Text Placeholder 3">
            <a:extLst>
              <a:ext uri="{FF2B5EF4-FFF2-40B4-BE49-F238E27FC236}">
                <a16:creationId xmlns:a16="http://schemas.microsoft.com/office/drawing/2014/main" id="{553BC49F-0599-1F4F-4A75-EDF047CE10E9}"/>
              </a:ext>
            </a:extLst>
          </p:cNvPr>
          <p:cNvSpPr txBox="1">
            <a:spLocks/>
          </p:cNvSpPr>
          <p:nvPr/>
        </p:nvSpPr>
        <p:spPr>
          <a:xfrm>
            <a:off x="4412852" y="2939928"/>
            <a:ext cx="2862689" cy="8762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F37 Bolton Bold" panose="00000500000000000000" pitchFamily="50" charset="0"/>
              </a:rPr>
              <a:t>Simon Westaway</a:t>
            </a:r>
          </a:p>
          <a:p>
            <a:pPr marL="0" indent="0">
              <a:lnSpc>
                <a:spcPct val="70000"/>
              </a:lnSpc>
              <a:buNone/>
              <a:defRPr/>
            </a:pPr>
            <a:r>
              <a:rPr kumimoji="0" lang="en-GB" sz="1200" b="0" i="0" u="none" strike="noStrike" kern="1200" cap="none" spc="0" normalizeH="0" baseline="0" noProof="0" dirty="0">
                <a:ln>
                  <a:noFill/>
                </a:ln>
                <a:solidFill>
                  <a:srgbClr val="000000"/>
                </a:solidFill>
                <a:effectLst/>
                <a:uLnTx/>
                <a:uFillTx/>
                <a:latin typeface="F37 Bolton" panose="00000500000000000000" pitchFamily="50" charset="0"/>
                <a:ea typeface="+mn-ea"/>
                <a:cs typeface="+mn-cs"/>
              </a:rPr>
              <a:t>Strategy Director</a:t>
            </a:r>
            <a:r>
              <a:rPr lang="en-GB" sz="1200" dirty="0">
                <a:solidFill>
                  <a:srgbClr val="000000"/>
                </a:solidFill>
                <a:latin typeface="F37 Bolton" panose="00000500000000000000" pitchFamily="50" charset="0"/>
              </a:rPr>
              <a:t>, </a:t>
            </a:r>
            <a:r>
              <a:rPr lang="en-GB" sz="1200" dirty="0" err="1">
                <a:solidFill>
                  <a:srgbClr val="000000"/>
                </a:solidFill>
                <a:latin typeface="F37 Bolton" panose="00000500000000000000" pitchFamily="50" charset="0"/>
              </a:rPr>
              <a:t>RoyceComm</a:t>
            </a:r>
            <a:endParaRPr kumimoji="0" lang="en-GB" sz="1200" b="0" i="0" u="none" strike="noStrike" kern="1200" cap="none" spc="0" normalizeH="0" baseline="0" noProof="0" dirty="0">
              <a:ln>
                <a:noFill/>
              </a:ln>
              <a:solidFill>
                <a:srgbClr val="000000"/>
              </a:solidFill>
              <a:effectLst/>
              <a:uLnTx/>
              <a:uFillTx/>
              <a:latin typeface="F37 Bolton" panose="00000500000000000000" pitchFamily="50" charset="0"/>
              <a:ea typeface="+mn-ea"/>
              <a:cs typeface="+mn-cs"/>
            </a:endParaRPr>
          </a:p>
        </p:txBody>
      </p:sp>
      <p:sp>
        <p:nvSpPr>
          <p:cNvPr id="17" name="Text Placeholder 3">
            <a:extLst>
              <a:ext uri="{FF2B5EF4-FFF2-40B4-BE49-F238E27FC236}">
                <a16:creationId xmlns:a16="http://schemas.microsoft.com/office/drawing/2014/main" id="{881F6E8E-ACA3-24B3-BD0D-F10E5D2DC943}"/>
              </a:ext>
            </a:extLst>
          </p:cNvPr>
          <p:cNvSpPr txBox="1">
            <a:spLocks/>
          </p:cNvSpPr>
          <p:nvPr/>
        </p:nvSpPr>
        <p:spPr>
          <a:xfrm>
            <a:off x="4399254" y="3589088"/>
            <a:ext cx="4477851" cy="3025379"/>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300" b="0" dirty="0">
                <a:solidFill>
                  <a:srgbClr val="000000"/>
                </a:solidFill>
                <a:latin typeface="F37 Bolton Light" panose="00000400000000000000" pitchFamily="50" charset="0"/>
                <a:cs typeface="Arial" panose="020B0604020202020204" pitchFamily="34" charset="0"/>
              </a:rPr>
              <a:t>Simon is an experienced, Australian-based business strategy and corporate affairs leader and advises many tourism, transport and visitor economy businesses as a Director through the boutique consultancy, Royce, based in Melbourne.</a:t>
            </a:r>
          </a:p>
          <a:p>
            <a:r>
              <a:rPr lang="en-US" sz="1300" b="0" dirty="0">
                <a:solidFill>
                  <a:srgbClr val="000000"/>
                </a:solidFill>
                <a:latin typeface="F37 Bolton Light" panose="00000400000000000000" pitchFamily="50" charset="0"/>
                <a:cs typeface="Arial" panose="020B0604020202020204" pitchFamily="34" charset="0"/>
              </a:rPr>
              <a:t> A previous senior executive for the former Australian regional and domestic airline, Impulse Airlines, over 25-years of aviation and tourism experience also saw him as Executive Director of the Australian Tourism Industry Council. Simon was a foundation senior executive of the Qantas Group’s successful low cost carrier, Jetstar, from 2004 and through its formative years of Australasian and South East Asian growth. He as also a former </a:t>
            </a:r>
            <a:r>
              <a:rPr lang="en-US" sz="1300" b="0" dirty="0" err="1">
                <a:solidFill>
                  <a:srgbClr val="000000"/>
                </a:solidFill>
                <a:latin typeface="F37 Bolton Light" panose="00000400000000000000" pitchFamily="50" charset="0"/>
                <a:cs typeface="Arial" panose="020B0604020202020204" pitchFamily="34" charset="0"/>
              </a:rPr>
              <a:t>ExCo</a:t>
            </a:r>
            <a:r>
              <a:rPr lang="en-US" sz="1300" b="0" dirty="0">
                <a:solidFill>
                  <a:srgbClr val="000000"/>
                </a:solidFill>
                <a:latin typeface="F37 Bolton Light" panose="00000400000000000000" pitchFamily="50" charset="0"/>
                <a:cs typeface="Arial" panose="020B0604020202020204" pitchFamily="34" charset="0"/>
              </a:rPr>
              <a:t> executive at Australian regional carrier Impulse.</a:t>
            </a:r>
          </a:p>
          <a:p>
            <a:r>
              <a:rPr lang="en-US" sz="1300" b="0" dirty="0">
                <a:solidFill>
                  <a:srgbClr val="000000"/>
                </a:solidFill>
                <a:latin typeface="F37 Bolton Light" panose="00000400000000000000" pitchFamily="50" charset="0"/>
                <a:cs typeface="Arial" panose="020B0604020202020204" pitchFamily="34" charset="0"/>
              </a:rPr>
              <a:t>Simon continues to work closely with Australian and South-East Asian aviation and tourism businesses. </a:t>
            </a:r>
          </a:p>
        </p:txBody>
      </p:sp>
      <p:sp>
        <p:nvSpPr>
          <p:cNvPr id="20" name="Title 1">
            <a:extLst>
              <a:ext uri="{FF2B5EF4-FFF2-40B4-BE49-F238E27FC236}">
                <a16:creationId xmlns:a16="http://schemas.microsoft.com/office/drawing/2014/main" id="{469B5893-6F6E-C166-2633-1982F8CB99EA}"/>
              </a:ext>
            </a:extLst>
          </p:cNvPr>
          <p:cNvSpPr txBox="1">
            <a:spLocks/>
          </p:cNvSpPr>
          <p:nvPr/>
        </p:nvSpPr>
        <p:spPr>
          <a:xfrm rot="16200000">
            <a:off x="3208240" y="1939742"/>
            <a:ext cx="1750822" cy="280035"/>
          </a:xfrm>
          <a:prstGeom prst="rect">
            <a:avLst/>
          </a:prstGeom>
        </p:spPr>
        <p:txBody>
          <a:bodyPr anchor="t"/>
          <a:lstStyle>
            <a:lvl1pPr algn="l" defTabSz="914400" rtl="0" eaLnBrk="1" latinLnBrk="0" hangingPunct="1">
              <a:lnSpc>
                <a:spcPct val="90000"/>
              </a:lnSpc>
              <a:spcBef>
                <a:spcPct val="0"/>
              </a:spcBef>
              <a:buNone/>
              <a:defRPr sz="3200" b="1" i="0" kern="1200">
                <a:solidFill>
                  <a:schemeClr val="tx1"/>
                </a:solidFill>
                <a:latin typeface="DIN Condensed Light" panose="020B0506040000020204" pitchFamily="34" charset="77"/>
                <a:ea typeface="DIN Condensed Light" panose="020B0506040000020204" pitchFamily="34" charset="77"/>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D600"/>
                </a:solidFill>
                <a:effectLst/>
                <a:uLnTx/>
                <a:uFillTx/>
                <a:latin typeface="DIN Condensed Light" panose="020B0506040000020204" pitchFamily="34" charset="77"/>
                <a:ea typeface="DIN Condensed Light" panose="020B0506040000020204" pitchFamily="34" charset="77"/>
                <a:cs typeface="+mj-cs"/>
              </a:rPr>
              <a:t>GUEST SPEAKER</a:t>
            </a:r>
            <a:endParaRPr kumimoji="0" lang="en-US" sz="2000" b="1" i="0" u="none" strike="noStrike" kern="1200" cap="none" spc="0" normalizeH="0" baseline="0" noProof="0" dirty="0">
              <a:ln>
                <a:noFill/>
              </a:ln>
              <a:solidFill>
                <a:srgbClr val="FFD600"/>
              </a:solidFill>
              <a:effectLst/>
              <a:uLnTx/>
              <a:uFillTx/>
              <a:latin typeface="DIN Condensed Light" panose="020B0506040000020204" pitchFamily="34" charset="77"/>
              <a:ea typeface="DIN Condensed Light" panose="020B0506040000020204" pitchFamily="34" charset="77"/>
              <a:cs typeface="+mj-cs"/>
            </a:endParaRPr>
          </a:p>
        </p:txBody>
      </p:sp>
      <p:sp>
        <p:nvSpPr>
          <p:cNvPr id="23" name="Text Placeholder 3">
            <a:extLst>
              <a:ext uri="{FF2B5EF4-FFF2-40B4-BE49-F238E27FC236}">
                <a16:creationId xmlns:a16="http://schemas.microsoft.com/office/drawing/2014/main" id="{81EEE759-56CA-A145-8375-12ED398F2F38}"/>
              </a:ext>
            </a:extLst>
          </p:cNvPr>
          <p:cNvSpPr txBox="1">
            <a:spLocks/>
          </p:cNvSpPr>
          <p:nvPr/>
        </p:nvSpPr>
        <p:spPr>
          <a:xfrm>
            <a:off x="9070613" y="2992285"/>
            <a:ext cx="2862689"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GB" sz="1800" b="1" dirty="0">
                <a:solidFill>
                  <a:srgbClr val="000000"/>
                </a:solidFill>
                <a:latin typeface="F37 Bolton Bold" panose="00000500000000000000" pitchFamily="50" charset="0"/>
              </a:rPr>
              <a:t>Deirdre Fulton</a:t>
            </a:r>
            <a:endParaRPr kumimoji="0" lang="en-GB" sz="1800" b="1" i="0" u="none" strike="noStrike" kern="1200" cap="none" spc="0" normalizeH="0" baseline="0" noProof="0" dirty="0">
              <a:ln>
                <a:noFill/>
              </a:ln>
              <a:solidFill>
                <a:srgbClr val="000000"/>
              </a:solidFill>
              <a:effectLst/>
              <a:uLnTx/>
              <a:uFillTx/>
              <a:latin typeface="F37 Bolton Bold" panose="00000500000000000000" pitchFamily="50" charset="0"/>
            </a:endParaRPr>
          </a:p>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F37 Bolton" panose="00000500000000000000" pitchFamily="50" charset="0"/>
                <a:ea typeface="+mn-ea"/>
                <a:cs typeface="+mn-cs"/>
              </a:rPr>
              <a:t>Partner, MIDAS Aviation</a:t>
            </a:r>
          </a:p>
        </p:txBody>
      </p:sp>
      <p:pic>
        <p:nvPicPr>
          <p:cNvPr id="10" name="Picture 9" descr="A person smiling for a picture&#10;&#10;Description automatically generated">
            <a:extLst>
              <a:ext uri="{FF2B5EF4-FFF2-40B4-BE49-F238E27FC236}">
                <a16:creationId xmlns:a16="http://schemas.microsoft.com/office/drawing/2014/main" id="{67EC41B5-A2BE-AB52-1A56-58A34D8A0061}"/>
              </a:ext>
            </a:extLst>
          </p:cNvPr>
          <p:cNvPicPr>
            <a:picLocks noChangeAspect="1"/>
          </p:cNvPicPr>
          <p:nvPr/>
        </p:nvPicPr>
        <p:blipFill>
          <a:blip r:embed="rId4"/>
          <a:stretch>
            <a:fillRect/>
          </a:stretch>
        </p:blipFill>
        <p:spPr>
          <a:xfrm>
            <a:off x="9192623" y="1274564"/>
            <a:ext cx="1515680" cy="1515680"/>
          </a:xfrm>
          <a:prstGeom prst="rect">
            <a:avLst/>
          </a:prstGeom>
        </p:spPr>
      </p:pic>
      <p:sp>
        <p:nvSpPr>
          <p:cNvPr id="12" name="Text Placeholder 3">
            <a:extLst>
              <a:ext uri="{FF2B5EF4-FFF2-40B4-BE49-F238E27FC236}">
                <a16:creationId xmlns:a16="http://schemas.microsoft.com/office/drawing/2014/main" id="{5FDDE45D-AB1B-2AA1-6635-8F97C812BEBD}"/>
              </a:ext>
            </a:extLst>
          </p:cNvPr>
          <p:cNvSpPr txBox="1">
            <a:spLocks/>
          </p:cNvSpPr>
          <p:nvPr/>
        </p:nvSpPr>
        <p:spPr>
          <a:xfrm>
            <a:off x="9070613" y="3568702"/>
            <a:ext cx="2443387" cy="1418340"/>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Deirdre is a partner in an aviation consultancy providing meaningful insight and analysis to clients around the world.  She works closely with OAG on </a:t>
            </a:r>
            <a:r>
              <a:rPr lang="en-GB" sz="1300" b="0" dirty="0">
                <a:solidFill>
                  <a:srgbClr val="000000"/>
                </a:solidFill>
                <a:latin typeface="F37 Bolton Light" panose="00000400000000000000" pitchFamily="50" charset="0"/>
                <a:cs typeface="Arial" panose="020B0604020202020204" pitchFamily="34" charset="0"/>
              </a:rPr>
              <a:t>their data analysis </a:t>
            </a:r>
            <a:r>
              <a:rPr kumimoji="0" lang="en-GB" sz="1300" b="0" i="0" u="none" strike="noStrike" kern="1200" cap="none" spc="0" normalizeH="0" baseline="0" noProof="0" dirty="0">
                <a:ln>
                  <a:noFill/>
                </a:ln>
                <a:solidFill>
                  <a:srgbClr val="000000"/>
                </a:solidFill>
                <a:effectLst/>
                <a:uLnTx/>
                <a:uFillTx/>
                <a:latin typeface="F37 Bolton Light" panose="00000400000000000000" pitchFamily="50" charset="0"/>
                <a:ea typeface="+mn-ea"/>
                <a:cs typeface="Arial" panose="020B0604020202020204" pitchFamily="34" charset="0"/>
              </a:rPr>
              <a:t>and publications.</a:t>
            </a:r>
          </a:p>
        </p:txBody>
      </p:sp>
      <p:pic>
        <p:nvPicPr>
          <p:cNvPr id="14" name="Picture 13" descr="A black and grey logo&#10;&#10;Description automatically generated">
            <a:extLst>
              <a:ext uri="{FF2B5EF4-FFF2-40B4-BE49-F238E27FC236}">
                <a16:creationId xmlns:a16="http://schemas.microsoft.com/office/drawing/2014/main" id="{3DA01765-0A4A-618B-E6DD-EB0EA8535466}"/>
              </a:ext>
            </a:extLst>
          </p:cNvPr>
          <p:cNvPicPr>
            <a:picLocks noChangeAspect="1"/>
          </p:cNvPicPr>
          <p:nvPr/>
        </p:nvPicPr>
        <p:blipFill>
          <a:blip r:embed="rId5"/>
          <a:stretch>
            <a:fillRect/>
          </a:stretch>
        </p:blipFill>
        <p:spPr>
          <a:xfrm>
            <a:off x="10963274" y="152485"/>
            <a:ext cx="936089" cy="587996"/>
          </a:xfrm>
          <a:prstGeom prst="rect">
            <a:avLst/>
          </a:prstGeom>
        </p:spPr>
      </p:pic>
      <p:pic>
        <p:nvPicPr>
          <p:cNvPr id="3" name="Picture 2">
            <a:extLst>
              <a:ext uri="{FF2B5EF4-FFF2-40B4-BE49-F238E27FC236}">
                <a16:creationId xmlns:a16="http://schemas.microsoft.com/office/drawing/2014/main" id="{1811E8F1-57E6-0D33-4A9B-F50C5BF773D9}"/>
              </a:ext>
            </a:extLst>
          </p:cNvPr>
          <p:cNvPicPr>
            <a:picLocks noChangeAspect="1"/>
          </p:cNvPicPr>
          <p:nvPr/>
        </p:nvPicPr>
        <p:blipFill>
          <a:blip r:embed="rId6"/>
          <a:stretch>
            <a:fillRect/>
          </a:stretch>
        </p:blipFill>
        <p:spPr>
          <a:xfrm>
            <a:off x="4632504" y="1179585"/>
            <a:ext cx="1712096" cy="1616600"/>
          </a:xfrm>
          <a:prstGeom prst="rect">
            <a:avLst/>
          </a:prstGeom>
        </p:spPr>
      </p:pic>
    </p:spTree>
    <p:extLst>
      <p:ext uri="{BB962C8B-B14F-4D97-AF65-F5344CB8AC3E}">
        <p14:creationId xmlns:p14="http://schemas.microsoft.com/office/powerpoint/2010/main" val="52208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5DE2EA-A6E9-848A-AFEC-8DA0EDD49134}"/>
              </a:ext>
            </a:extLst>
          </p:cNvPr>
          <p:cNvSpPr>
            <a:spLocks noGrp="1"/>
          </p:cNvSpPr>
          <p:nvPr>
            <p:ph type="title"/>
          </p:nvPr>
        </p:nvSpPr>
        <p:spPr/>
        <p:txBody>
          <a:bodyPr>
            <a:normAutofit/>
          </a:bodyPr>
          <a:lstStyle/>
          <a:p>
            <a:r>
              <a:rPr lang="en-GB" dirty="0"/>
              <a:t>UNLOCKING GLOBAL TRAVEL: IS CHINA THE KEY? </a:t>
            </a:r>
            <a:endParaRPr lang="en-US" dirty="0"/>
          </a:p>
        </p:txBody>
      </p:sp>
      <p:sp>
        <p:nvSpPr>
          <p:cNvPr id="3" name="Text Placeholder 2">
            <a:extLst>
              <a:ext uri="{FF2B5EF4-FFF2-40B4-BE49-F238E27FC236}">
                <a16:creationId xmlns:a16="http://schemas.microsoft.com/office/drawing/2014/main" id="{BEEE5895-4C6C-A732-1DFD-B08BDFBC88C8}"/>
              </a:ext>
            </a:extLst>
          </p:cNvPr>
          <p:cNvSpPr>
            <a:spLocks noGrp="1"/>
          </p:cNvSpPr>
          <p:nvPr>
            <p:ph type="body" sz="quarter" idx="10"/>
          </p:nvPr>
        </p:nvSpPr>
        <p:spPr/>
        <p:txBody>
          <a:bodyPr>
            <a:normAutofit/>
          </a:bodyPr>
          <a:lstStyle/>
          <a:p>
            <a:r>
              <a:rPr lang="en-GB" sz="1800" dirty="0"/>
              <a:t>In this webinar we’ll be looking at: </a:t>
            </a:r>
          </a:p>
          <a:p>
            <a:endParaRPr lang="en-GB" sz="1800" dirty="0"/>
          </a:p>
          <a:p>
            <a:pPr>
              <a:buFont typeface="Wingdings" panose="05000000000000000000" pitchFamily="2" charset="2"/>
              <a:buChar char="Ø"/>
            </a:pPr>
            <a:r>
              <a:rPr lang="en-US" sz="1800" dirty="0"/>
              <a:t>Freedom to travel: changes to visas may yet stimulate growth</a:t>
            </a:r>
          </a:p>
          <a:p>
            <a:pPr>
              <a:buFont typeface="Wingdings" panose="05000000000000000000" pitchFamily="2" charset="2"/>
              <a:buChar char="Ø"/>
            </a:pPr>
            <a:r>
              <a:rPr lang="en-US" sz="1800" dirty="0"/>
              <a:t>Latest position for China's biggest airlines: networks, orders and capacity</a:t>
            </a:r>
          </a:p>
          <a:p>
            <a:pPr>
              <a:buFont typeface="Wingdings" panose="05000000000000000000" pitchFamily="2" charset="2"/>
              <a:buChar char="Ø"/>
            </a:pPr>
            <a:r>
              <a:rPr lang="en-US" sz="1800" dirty="0"/>
              <a:t>Where is everyone going?</a:t>
            </a:r>
          </a:p>
          <a:p>
            <a:pPr>
              <a:buFont typeface="Wingdings" panose="05000000000000000000" pitchFamily="2" charset="2"/>
              <a:buChar char="Ø"/>
            </a:pPr>
            <a:r>
              <a:rPr lang="en-US" sz="1800" dirty="0"/>
              <a:t>Will we really see Chinese outbound travel return this year? </a:t>
            </a:r>
          </a:p>
          <a:p>
            <a:pPr>
              <a:buFont typeface="Wingdings" panose="05000000000000000000" pitchFamily="2" charset="2"/>
              <a:buChar char="Ø"/>
            </a:pPr>
            <a:endParaRPr lang="en-US" sz="1800" dirty="0"/>
          </a:p>
          <a:p>
            <a:pPr marL="0" indent="0">
              <a:buNone/>
            </a:pPr>
            <a:r>
              <a:rPr lang="en-US" sz="1800" dirty="0"/>
              <a:t>We’ll take Questions and Answers through the webinar</a:t>
            </a:r>
            <a:endParaRPr lang="en-GB" sz="1800" dirty="0"/>
          </a:p>
        </p:txBody>
      </p:sp>
      <p:pic>
        <p:nvPicPr>
          <p:cNvPr id="2" name="Picture 1" descr="A black and grey logo&#10;&#10;Description automatically generated">
            <a:extLst>
              <a:ext uri="{FF2B5EF4-FFF2-40B4-BE49-F238E27FC236}">
                <a16:creationId xmlns:a16="http://schemas.microsoft.com/office/drawing/2014/main" id="{917503D1-1752-B654-FFFC-3C7F75190E8D}"/>
              </a:ext>
            </a:extLst>
          </p:cNvPr>
          <p:cNvPicPr>
            <a:picLocks noChangeAspect="1"/>
          </p:cNvPicPr>
          <p:nvPr/>
        </p:nvPicPr>
        <p:blipFill>
          <a:blip r:embed="rId2"/>
          <a:stretch>
            <a:fillRect/>
          </a:stretch>
        </p:blipFill>
        <p:spPr>
          <a:xfrm>
            <a:off x="10963274" y="152485"/>
            <a:ext cx="936089" cy="587996"/>
          </a:xfrm>
          <a:prstGeom prst="rect">
            <a:avLst/>
          </a:prstGeom>
        </p:spPr>
      </p:pic>
    </p:spTree>
    <p:extLst>
      <p:ext uri="{BB962C8B-B14F-4D97-AF65-F5344CB8AC3E}">
        <p14:creationId xmlns:p14="http://schemas.microsoft.com/office/powerpoint/2010/main" val="57160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19EC-8437-6DCB-19F3-3E4DE99D9278}"/>
              </a:ext>
            </a:extLst>
          </p:cNvPr>
          <p:cNvSpPr>
            <a:spLocks noGrp="1"/>
          </p:cNvSpPr>
          <p:nvPr>
            <p:ph type="title"/>
          </p:nvPr>
        </p:nvSpPr>
        <p:spPr/>
        <p:txBody>
          <a:bodyPr/>
          <a:lstStyle/>
          <a:p>
            <a:r>
              <a:rPr lang="en-GB" dirty="0"/>
              <a:t>GLOBALLY CAPACITY BACK WHERE IT WAS IN 2019 </a:t>
            </a:r>
          </a:p>
        </p:txBody>
      </p:sp>
      <p:sp>
        <p:nvSpPr>
          <p:cNvPr id="3" name="Text Placeholder 2">
            <a:extLst>
              <a:ext uri="{FF2B5EF4-FFF2-40B4-BE49-F238E27FC236}">
                <a16:creationId xmlns:a16="http://schemas.microsoft.com/office/drawing/2014/main" id="{FDAC5C33-7D9E-5416-D1F1-ADFD3D09FD59}"/>
              </a:ext>
            </a:extLst>
          </p:cNvPr>
          <p:cNvSpPr>
            <a:spLocks noGrp="1"/>
          </p:cNvSpPr>
          <p:nvPr>
            <p:ph type="body" sz="quarter" idx="10"/>
          </p:nvPr>
        </p:nvSpPr>
        <p:spPr>
          <a:xfrm>
            <a:off x="520701" y="1341215"/>
            <a:ext cx="9581242" cy="684559"/>
          </a:xfrm>
        </p:spPr>
        <p:txBody>
          <a:bodyPr>
            <a:normAutofit/>
          </a:bodyPr>
          <a:lstStyle/>
          <a:p>
            <a:r>
              <a:rPr lang="en-GB" dirty="0"/>
              <a:t>Globally, capacity is slightly below 2019 this month, but over Q1, is expected to see an increase of 10.2% on last year and 2.1% up on 2019</a:t>
            </a:r>
          </a:p>
          <a:p>
            <a:endParaRPr lang="en-GB" dirty="0"/>
          </a:p>
          <a:p>
            <a:endParaRPr lang="en-GB" dirty="0"/>
          </a:p>
        </p:txBody>
      </p:sp>
      <p:pic>
        <p:nvPicPr>
          <p:cNvPr id="6" name="Picture 5">
            <a:extLst>
              <a:ext uri="{FF2B5EF4-FFF2-40B4-BE49-F238E27FC236}">
                <a16:creationId xmlns:a16="http://schemas.microsoft.com/office/drawing/2014/main" id="{F25D8561-0F1B-1957-C4DE-2FBF9835168C}"/>
              </a:ext>
            </a:extLst>
          </p:cNvPr>
          <p:cNvPicPr>
            <a:picLocks noChangeAspect="1"/>
          </p:cNvPicPr>
          <p:nvPr/>
        </p:nvPicPr>
        <p:blipFill>
          <a:blip r:embed="rId2"/>
          <a:stretch>
            <a:fillRect/>
          </a:stretch>
        </p:blipFill>
        <p:spPr>
          <a:xfrm>
            <a:off x="7733155" y="2025775"/>
            <a:ext cx="4206605" cy="4139543"/>
          </a:xfrm>
          <a:prstGeom prst="rect">
            <a:avLst/>
          </a:prstGeom>
        </p:spPr>
      </p:pic>
      <p:pic>
        <p:nvPicPr>
          <p:cNvPr id="8" name="Picture 7">
            <a:extLst>
              <a:ext uri="{FF2B5EF4-FFF2-40B4-BE49-F238E27FC236}">
                <a16:creationId xmlns:a16="http://schemas.microsoft.com/office/drawing/2014/main" id="{797B8445-3E25-8A4D-68AA-C872D0AB0D04}"/>
              </a:ext>
            </a:extLst>
          </p:cNvPr>
          <p:cNvPicPr>
            <a:picLocks noChangeAspect="1"/>
          </p:cNvPicPr>
          <p:nvPr/>
        </p:nvPicPr>
        <p:blipFill>
          <a:blip r:embed="rId3"/>
          <a:stretch>
            <a:fillRect/>
          </a:stretch>
        </p:blipFill>
        <p:spPr>
          <a:xfrm>
            <a:off x="476250" y="1983099"/>
            <a:ext cx="6925656" cy="4224894"/>
          </a:xfrm>
          <a:prstGeom prst="rect">
            <a:avLst/>
          </a:prstGeom>
        </p:spPr>
      </p:pic>
    </p:spTree>
    <p:extLst>
      <p:ext uri="{BB962C8B-B14F-4D97-AF65-F5344CB8AC3E}">
        <p14:creationId xmlns:p14="http://schemas.microsoft.com/office/powerpoint/2010/main" val="345373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19EC-8437-6DCB-19F3-3E4DE99D9278}"/>
              </a:ext>
            </a:extLst>
          </p:cNvPr>
          <p:cNvSpPr>
            <a:spLocks noGrp="1"/>
          </p:cNvSpPr>
          <p:nvPr>
            <p:ph type="title"/>
          </p:nvPr>
        </p:nvSpPr>
        <p:spPr/>
        <p:txBody>
          <a:bodyPr/>
          <a:lstStyle/>
          <a:p>
            <a:r>
              <a:rPr lang="en-GB" dirty="0"/>
              <a:t>CHINA CAPACITY:  HAS THE SURGE BEGUN? </a:t>
            </a:r>
          </a:p>
        </p:txBody>
      </p:sp>
      <p:pic>
        <p:nvPicPr>
          <p:cNvPr id="4" name="Picture 3">
            <a:extLst>
              <a:ext uri="{FF2B5EF4-FFF2-40B4-BE49-F238E27FC236}">
                <a16:creationId xmlns:a16="http://schemas.microsoft.com/office/drawing/2014/main" id="{11910B43-2712-3956-FA45-7F0D7DC44E6C}"/>
              </a:ext>
            </a:extLst>
          </p:cNvPr>
          <p:cNvPicPr>
            <a:picLocks noChangeAspect="1"/>
          </p:cNvPicPr>
          <p:nvPr/>
        </p:nvPicPr>
        <p:blipFill>
          <a:blip r:embed="rId3"/>
          <a:stretch>
            <a:fillRect/>
          </a:stretch>
        </p:blipFill>
        <p:spPr>
          <a:xfrm>
            <a:off x="407521" y="1109311"/>
            <a:ext cx="3889585" cy="4468755"/>
          </a:xfrm>
          <a:prstGeom prst="rect">
            <a:avLst/>
          </a:prstGeom>
        </p:spPr>
      </p:pic>
      <p:pic>
        <p:nvPicPr>
          <p:cNvPr id="7" name="Picture 6">
            <a:extLst>
              <a:ext uri="{FF2B5EF4-FFF2-40B4-BE49-F238E27FC236}">
                <a16:creationId xmlns:a16="http://schemas.microsoft.com/office/drawing/2014/main" id="{2C459CB1-5BBA-63FB-F697-471E87BA3EC1}"/>
              </a:ext>
            </a:extLst>
          </p:cNvPr>
          <p:cNvPicPr>
            <a:picLocks noChangeAspect="1"/>
          </p:cNvPicPr>
          <p:nvPr/>
        </p:nvPicPr>
        <p:blipFill>
          <a:blip r:embed="rId4"/>
          <a:stretch>
            <a:fillRect/>
          </a:stretch>
        </p:blipFill>
        <p:spPr>
          <a:xfrm>
            <a:off x="4854404" y="1098190"/>
            <a:ext cx="6080983" cy="3648591"/>
          </a:xfrm>
          <a:prstGeom prst="rect">
            <a:avLst/>
          </a:prstGeom>
        </p:spPr>
      </p:pic>
      <p:sp>
        <p:nvSpPr>
          <p:cNvPr id="3" name="Text Placeholder 2">
            <a:extLst>
              <a:ext uri="{FF2B5EF4-FFF2-40B4-BE49-F238E27FC236}">
                <a16:creationId xmlns:a16="http://schemas.microsoft.com/office/drawing/2014/main" id="{FDAC5C33-7D9E-5416-D1F1-ADFD3D09FD59}"/>
              </a:ext>
            </a:extLst>
          </p:cNvPr>
          <p:cNvSpPr>
            <a:spLocks noGrp="1"/>
          </p:cNvSpPr>
          <p:nvPr>
            <p:ph type="body" sz="quarter" idx="10"/>
          </p:nvPr>
        </p:nvSpPr>
        <p:spPr>
          <a:xfrm>
            <a:off x="5066447" y="4746781"/>
            <a:ext cx="6466792" cy="2147016"/>
          </a:xfrm>
        </p:spPr>
        <p:txBody>
          <a:bodyPr>
            <a:normAutofit/>
          </a:bodyPr>
          <a:lstStyle/>
          <a:p>
            <a:r>
              <a:rPr lang="en-GB" dirty="0"/>
              <a:t>Across Asia all regions have reached and exceeded 2019 capacity except for South-East Asia </a:t>
            </a:r>
          </a:p>
          <a:p>
            <a:r>
              <a:rPr lang="en-GB" dirty="0"/>
              <a:t>This is largely due to North-East Asian and European markets travelling to/from South-East Asia having not yet fully recovered</a:t>
            </a:r>
          </a:p>
          <a:p>
            <a:r>
              <a:rPr lang="en-GB" dirty="0"/>
              <a:t>China international capacity expected to be 30% below 2019 in Q1 </a:t>
            </a:r>
          </a:p>
          <a:p>
            <a:endParaRPr lang="en-GB" dirty="0"/>
          </a:p>
          <a:p>
            <a:endParaRPr lang="en-GB" dirty="0"/>
          </a:p>
          <a:p>
            <a:endParaRPr lang="en-GB" dirty="0"/>
          </a:p>
        </p:txBody>
      </p:sp>
    </p:spTree>
    <p:extLst>
      <p:ext uri="{BB962C8B-B14F-4D97-AF65-F5344CB8AC3E}">
        <p14:creationId xmlns:p14="http://schemas.microsoft.com/office/powerpoint/2010/main" val="774396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19EC-8437-6DCB-19F3-3E4DE99D9278}"/>
              </a:ext>
            </a:extLst>
          </p:cNvPr>
          <p:cNvSpPr>
            <a:spLocks noGrp="1"/>
          </p:cNvSpPr>
          <p:nvPr>
            <p:ph type="title"/>
          </p:nvPr>
        </p:nvSpPr>
        <p:spPr/>
        <p:txBody>
          <a:bodyPr/>
          <a:lstStyle/>
          <a:p>
            <a:r>
              <a:rPr lang="en-GB" dirty="0"/>
              <a:t>CHINA CAPACITY:  WHO IS LEADING THE RETURN? </a:t>
            </a:r>
          </a:p>
        </p:txBody>
      </p:sp>
      <p:pic>
        <p:nvPicPr>
          <p:cNvPr id="5" name="Picture 4">
            <a:extLst>
              <a:ext uri="{FF2B5EF4-FFF2-40B4-BE49-F238E27FC236}">
                <a16:creationId xmlns:a16="http://schemas.microsoft.com/office/drawing/2014/main" id="{AC9B0A8F-AFB7-D675-BB4A-A07EACE4C972}"/>
              </a:ext>
            </a:extLst>
          </p:cNvPr>
          <p:cNvPicPr>
            <a:picLocks noChangeAspect="1"/>
          </p:cNvPicPr>
          <p:nvPr/>
        </p:nvPicPr>
        <p:blipFill>
          <a:blip r:embed="rId3"/>
          <a:stretch>
            <a:fillRect/>
          </a:stretch>
        </p:blipFill>
        <p:spPr>
          <a:xfrm>
            <a:off x="894629" y="1259338"/>
            <a:ext cx="5412713" cy="3247628"/>
          </a:xfrm>
          <a:prstGeom prst="rect">
            <a:avLst/>
          </a:prstGeom>
        </p:spPr>
      </p:pic>
      <p:sp>
        <p:nvSpPr>
          <p:cNvPr id="3" name="Text Placeholder 2">
            <a:extLst>
              <a:ext uri="{FF2B5EF4-FFF2-40B4-BE49-F238E27FC236}">
                <a16:creationId xmlns:a16="http://schemas.microsoft.com/office/drawing/2014/main" id="{FDAC5C33-7D9E-5416-D1F1-ADFD3D09FD59}"/>
              </a:ext>
            </a:extLst>
          </p:cNvPr>
          <p:cNvSpPr>
            <a:spLocks noGrp="1"/>
          </p:cNvSpPr>
          <p:nvPr>
            <p:ph type="body" sz="quarter" idx="10"/>
          </p:nvPr>
        </p:nvSpPr>
        <p:spPr>
          <a:xfrm>
            <a:off x="1271117" y="4825338"/>
            <a:ext cx="5520563" cy="1287161"/>
          </a:xfrm>
        </p:spPr>
        <p:txBody>
          <a:bodyPr>
            <a:normAutofit fontScale="70000" lnSpcReduction="20000"/>
          </a:bodyPr>
          <a:lstStyle/>
          <a:p>
            <a:r>
              <a:rPr lang="en-GB" sz="2200" dirty="0"/>
              <a:t>The share of international capacity to/from China operated by Chinese carriers is increasing – now 63%, up from 47% in Jan 2023 and 53% in Jan 2019</a:t>
            </a:r>
          </a:p>
          <a:p>
            <a:r>
              <a:rPr lang="en-GB" sz="2200" dirty="0"/>
              <a:t>For China’s Top 10 outbound markets every country has seen an increase in the share of capacity operated by Chinese domiciled carriers</a:t>
            </a:r>
          </a:p>
          <a:p>
            <a:endParaRPr lang="en-GB" dirty="0"/>
          </a:p>
          <a:p>
            <a:endParaRPr lang="en-GB" dirty="0"/>
          </a:p>
          <a:p>
            <a:endParaRPr lang="en-GB" dirty="0"/>
          </a:p>
        </p:txBody>
      </p:sp>
      <p:pic>
        <p:nvPicPr>
          <p:cNvPr id="6" name="Picture 5">
            <a:extLst>
              <a:ext uri="{FF2B5EF4-FFF2-40B4-BE49-F238E27FC236}">
                <a16:creationId xmlns:a16="http://schemas.microsoft.com/office/drawing/2014/main" id="{73F04B52-8DD0-8A9D-541D-78EA81F7DD78}"/>
              </a:ext>
            </a:extLst>
          </p:cNvPr>
          <p:cNvPicPr>
            <a:picLocks noChangeAspect="1"/>
          </p:cNvPicPr>
          <p:nvPr/>
        </p:nvPicPr>
        <p:blipFill>
          <a:blip r:embed="rId4"/>
          <a:stretch>
            <a:fillRect/>
          </a:stretch>
        </p:blipFill>
        <p:spPr>
          <a:xfrm>
            <a:off x="6791680" y="1235275"/>
            <a:ext cx="4734291" cy="4751260"/>
          </a:xfrm>
          <a:prstGeom prst="rect">
            <a:avLst/>
          </a:prstGeom>
        </p:spPr>
      </p:pic>
    </p:spTree>
    <p:extLst>
      <p:ext uri="{BB962C8B-B14F-4D97-AF65-F5344CB8AC3E}">
        <p14:creationId xmlns:p14="http://schemas.microsoft.com/office/powerpoint/2010/main" val="111671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19EC-8437-6DCB-19F3-3E4DE99D9278}"/>
              </a:ext>
            </a:extLst>
          </p:cNvPr>
          <p:cNvSpPr>
            <a:spLocks noGrp="1"/>
          </p:cNvSpPr>
          <p:nvPr>
            <p:ph type="title"/>
          </p:nvPr>
        </p:nvSpPr>
        <p:spPr>
          <a:xfrm>
            <a:off x="565714" y="464449"/>
            <a:ext cx="10442575" cy="644862"/>
          </a:xfrm>
        </p:spPr>
        <p:txBody>
          <a:bodyPr>
            <a:normAutofit fontScale="90000"/>
          </a:bodyPr>
          <a:lstStyle/>
          <a:p>
            <a:r>
              <a:rPr lang="en-GB" dirty="0"/>
              <a:t>CHINA – LARGEST OUTBOUND TRAVEL MARKET</a:t>
            </a:r>
            <a:br>
              <a:rPr lang="en-GB" dirty="0"/>
            </a:br>
            <a:r>
              <a:rPr lang="en-GB" dirty="0"/>
              <a:t>Largest and most valuable outbound travel market</a:t>
            </a:r>
          </a:p>
        </p:txBody>
      </p:sp>
      <p:sp>
        <p:nvSpPr>
          <p:cNvPr id="3" name="Text Placeholder 2">
            <a:extLst>
              <a:ext uri="{FF2B5EF4-FFF2-40B4-BE49-F238E27FC236}">
                <a16:creationId xmlns:a16="http://schemas.microsoft.com/office/drawing/2014/main" id="{FDAC5C33-7D9E-5416-D1F1-ADFD3D09FD59}"/>
              </a:ext>
            </a:extLst>
          </p:cNvPr>
          <p:cNvSpPr>
            <a:spLocks noGrp="1"/>
          </p:cNvSpPr>
          <p:nvPr>
            <p:ph type="body" sz="quarter" idx="10"/>
          </p:nvPr>
        </p:nvSpPr>
        <p:spPr>
          <a:xfrm>
            <a:off x="520701" y="1341215"/>
            <a:ext cx="4930530" cy="4464812"/>
          </a:xfrm>
        </p:spPr>
        <p:txBody>
          <a:bodyPr>
            <a:normAutofit/>
          </a:bodyPr>
          <a:lstStyle/>
          <a:p>
            <a:pPr marL="342900" indent="-342900">
              <a:buClr>
                <a:srgbClr val="FFD602"/>
              </a:buClr>
              <a:buFont typeface="Wingdings" panose="05000000000000000000" pitchFamily="2" charset="2"/>
              <a:buChar char="Ø"/>
            </a:pPr>
            <a:r>
              <a:rPr lang="en-US" sz="1600" dirty="0"/>
              <a:t>147m air passengers to/from China in 2019, up from 56m in 2010</a:t>
            </a:r>
          </a:p>
          <a:p>
            <a:pPr marL="342900" indent="-342900">
              <a:buClr>
                <a:srgbClr val="FFD602"/>
              </a:buClr>
              <a:buFont typeface="Wingdings" panose="05000000000000000000" pitchFamily="2" charset="2"/>
              <a:buChar char="Ø"/>
            </a:pPr>
            <a:r>
              <a:rPr lang="en-US" sz="1600" dirty="0"/>
              <a:t>Chinese outbound tourism had highest expenditure of any nationality at USD254 bn in 2019 (vs USD152bn for US)</a:t>
            </a:r>
          </a:p>
          <a:p>
            <a:pPr marL="342900" indent="-342900">
              <a:buClr>
                <a:srgbClr val="FFD602"/>
              </a:buClr>
              <a:buFont typeface="Wingdings" panose="05000000000000000000" pitchFamily="2" charset="2"/>
              <a:buChar char="Ø"/>
            </a:pPr>
            <a:r>
              <a:rPr lang="en-US" sz="1600" dirty="0"/>
              <a:t>Average growth of international passengers by air 11.2% since 2010</a:t>
            </a:r>
          </a:p>
          <a:p>
            <a:pPr marL="342900" indent="-342900">
              <a:buClr>
                <a:srgbClr val="FFD602"/>
              </a:buClr>
              <a:buFont typeface="Wingdings" panose="05000000000000000000" pitchFamily="2" charset="2"/>
              <a:buChar char="Ø"/>
            </a:pPr>
            <a:r>
              <a:rPr lang="en-US" sz="1600" dirty="0"/>
              <a:t>Thailand 27%     Viet Nam 37%      Indonesia 19%</a:t>
            </a:r>
          </a:p>
          <a:p>
            <a:pPr marL="342900" indent="-342900">
              <a:buClr>
                <a:srgbClr val="FFD602"/>
              </a:buClr>
              <a:buFont typeface="Wingdings" panose="05000000000000000000" pitchFamily="2" charset="2"/>
              <a:buChar char="Ø"/>
            </a:pPr>
            <a:r>
              <a:rPr lang="en-US" sz="1600" dirty="0"/>
              <a:t>Between 2010 and 2019, 60m more passengers between China and North-East Asia, 19m more to/from South-East Asia, 4m to/from Europe and 3m to North America and SW Pacific</a:t>
            </a:r>
          </a:p>
          <a:p>
            <a:pPr marL="342900" indent="-342900">
              <a:buClr>
                <a:srgbClr val="FFD602"/>
              </a:buClr>
              <a:buFont typeface="Wingdings" panose="05000000000000000000" pitchFamily="2" charset="2"/>
              <a:buChar char="Ø"/>
            </a:pPr>
            <a:r>
              <a:rPr lang="en-US" sz="1600" dirty="0"/>
              <a:t>Fewer than 10% of Chinese have a passport but 10m new passports were being issued annually</a:t>
            </a:r>
          </a:p>
          <a:p>
            <a:endParaRPr lang="en-GB" dirty="0"/>
          </a:p>
          <a:p>
            <a:endParaRPr lang="en-GB" dirty="0"/>
          </a:p>
        </p:txBody>
      </p:sp>
      <p:pic>
        <p:nvPicPr>
          <p:cNvPr id="4" name="Picture 3">
            <a:extLst>
              <a:ext uri="{FF2B5EF4-FFF2-40B4-BE49-F238E27FC236}">
                <a16:creationId xmlns:a16="http://schemas.microsoft.com/office/drawing/2014/main" id="{4325C4E4-89B3-2F9F-418F-C1A01089774D}"/>
              </a:ext>
            </a:extLst>
          </p:cNvPr>
          <p:cNvPicPr>
            <a:picLocks noChangeAspect="1"/>
          </p:cNvPicPr>
          <p:nvPr/>
        </p:nvPicPr>
        <p:blipFill>
          <a:blip r:embed="rId3"/>
          <a:stretch>
            <a:fillRect/>
          </a:stretch>
        </p:blipFill>
        <p:spPr>
          <a:xfrm>
            <a:off x="5451231" y="1341215"/>
            <a:ext cx="5425910" cy="4755292"/>
          </a:xfrm>
          <a:prstGeom prst="rect">
            <a:avLst/>
          </a:prstGeom>
        </p:spPr>
      </p:pic>
    </p:spTree>
    <p:extLst>
      <p:ext uri="{BB962C8B-B14F-4D97-AF65-F5344CB8AC3E}">
        <p14:creationId xmlns:p14="http://schemas.microsoft.com/office/powerpoint/2010/main" val="117361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19EC-8437-6DCB-19F3-3E4DE99D9278}"/>
              </a:ext>
            </a:extLst>
          </p:cNvPr>
          <p:cNvSpPr>
            <a:spLocks noGrp="1"/>
          </p:cNvSpPr>
          <p:nvPr>
            <p:ph type="title"/>
          </p:nvPr>
        </p:nvSpPr>
        <p:spPr/>
        <p:txBody>
          <a:bodyPr/>
          <a:lstStyle/>
          <a:p>
            <a:r>
              <a:rPr lang="en-GB" dirty="0"/>
              <a:t>AUSTRALIA: LARGEST MARKETS NOT FULLY BACK TO 2019 LEVELS </a:t>
            </a:r>
          </a:p>
        </p:txBody>
      </p:sp>
      <p:sp>
        <p:nvSpPr>
          <p:cNvPr id="3" name="Text Placeholder 2">
            <a:extLst>
              <a:ext uri="{FF2B5EF4-FFF2-40B4-BE49-F238E27FC236}">
                <a16:creationId xmlns:a16="http://schemas.microsoft.com/office/drawing/2014/main" id="{FDAC5C33-7D9E-5416-D1F1-ADFD3D09FD59}"/>
              </a:ext>
            </a:extLst>
          </p:cNvPr>
          <p:cNvSpPr>
            <a:spLocks noGrp="1"/>
          </p:cNvSpPr>
          <p:nvPr>
            <p:ph type="body" sz="quarter" idx="10"/>
          </p:nvPr>
        </p:nvSpPr>
        <p:spPr>
          <a:xfrm>
            <a:off x="1455711" y="4835179"/>
            <a:ext cx="9507563" cy="1599444"/>
          </a:xfrm>
        </p:spPr>
        <p:txBody>
          <a:bodyPr>
            <a:normAutofit/>
          </a:bodyPr>
          <a:lstStyle/>
          <a:p>
            <a:r>
              <a:rPr lang="en-GB" dirty="0"/>
              <a:t>If we look at the Top 10 international markets in 2019 ranked by capacity, of these, only Indonesia has seen seats recover back to 2019 levels, driven by strong outbound leisure market</a:t>
            </a:r>
          </a:p>
          <a:p>
            <a:r>
              <a:rPr lang="en-GB" dirty="0"/>
              <a:t>The Top 10 in 2013 looks different – Thailand has dropped out, pushed down by Qatar which has emerged as an important connecting point to Europe and China has dropped down from 3</a:t>
            </a:r>
            <a:r>
              <a:rPr lang="en-GB" baseline="30000" dirty="0"/>
              <a:t>rd</a:t>
            </a:r>
            <a:r>
              <a:rPr lang="en-GB" dirty="0"/>
              <a:t> to 7</a:t>
            </a:r>
            <a:r>
              <a:rPr lang="en-GB" baseline="30000" dirty="0"/>
              <a:t>th</a:t>
            </a:r>
            <a:r>
              <a:rPr lang="en-GB" dirty="0"/>
              <a:t> </a:t>
            </a:r>
          </a:p>
          <a:p>
            <a:endParaRPr lang="en-GB" dirty="0"/>
          </a:p>
          <a:p>
            <a:endParaRPr lang="en-GB" dirty="0"/>
          </a:p>
        </p:txBody>
      </p:sp>
      <p:pic>
        <p:nvPicPr>
          <p:cNvPr id="7" name="Picture 6">
            <a:extLst>
              <a:ext uri="{FF2B5EF4-FFF2-40B4-BE49-F238E27FC236}">
                <a16:creationId xmlns:a16="http://schemas.microsoft.com/office/drawing/2014/main" id="{1BA7D0E7-1BA2-3CAA-A9BA-570E66903AD6}"/>
              </a:ext>
            </a:extLst>
          </p:cNvPr>
          <p:cNvPicPr>
            <a:picLocks noChangeAspect="1"/>
          </p:cNvPicPr>
          <p:nvPr/>
        </p:nvPicPr>
        <p:blipFill>
          <a:blip r:embed="rId3"/>
          <a:stretch>
            <a:fillRect/>
          </a:stretch>
        </p:blipFill>
        <p:spPr>
          <a:xfrm>
            <a:off x="970349" y="1251164"/>
            <a:ext cx="5895671" cy="3537403"/>
          </a:xfrm>
          <a:prstGeom prst="rect">
            <a:avLst/>
          </a:prstGeom>
        </p:spPr>
      </p:pic>
      <p:graphicFrame>
        <p:nvGraphicFramePr>
          <p:cNvPr id="8" name="Table 2">
            <a:extLst>
              <a:ext uri="{FF2B5EF4-FFF2-40B4-BE49-F238E27FC236}">
                <a16:creationId xmlns:a16="http://schemas.microsoft.com/office/drawing/2014/main" id="{E2F344C0-B371-08A0-4591-29E46F481067}"/>
              </a:ext>
            </a:extLst>
          </p:cNvPr>
          <p:cNvGraphicFramePr>
            <a:graphicFrameLocks noGrp="1"/>
          </p:cNvGraphicFramePr>
          <p:nvPr>
            <p:extLst>
              <p:ext uri="{D42A27DB-BD31-4B8C-83A1-F6EECF244321}">
                <p14:modId xmlns:p14="http://schemas.microsoft.com/office/powerpoint/2010/main" val="2930562063"/>
              </p:ext>
            </p:extLst>
          </p:nvPr>
        </p:nvGraphicFramePr>
        <p:xfrm>
          <a:off x="7852853" y="1109311"/>
          <a:ext cx="2361958" cy="3206654"/>
        </p:xfrm>
        <a:graphic>
          <a:graphicData uri="http://schemas.openxmlformats.org/drawingml/2006/table">
            <a:tbl>
              <a:tblPr firstRow="1" bandRow="1"/>
              <a:tblGrid>
                <a:gridCol w="1318409">
                  <a:extLst>
                    <a:ext uri="{9D8B030D-6E8A-4147-A177-3AD203B41FA5}">
                      <a16:colId xmlns:a16="http://schemas.microsoft.com/office/drawing/2014/main" val="2289467177"/>
                    </a:ext>
                  </a:extLst>
                </a:gridCol>
                <a:gridCol w="1043549">
                  <a:extLst>
                    <a:ext uri="{9D8B030D-6E8A-4147-A177-3AD203B41FA5}">
                      <a16:colId xmlns:a16="http://schemas.microsoft.com/office/drawing/2014/main" val="1587563835"/>
                    </a:ext>
                  </a:extLst>
                </a:gridCol>
              </a:tblGrid>
              <a:tr h="432594">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GB" sz="1100" b="0" i="0" u="none" strike="noStrike" dirty="0">
                          <a:solidFill>
                            <a:srgbClr val="000000"/>
                          </a:solidFill>
                          <a:effectLst/>
                          <a:latin typeface="F37 Bolton" panose="00000500000000000000" pitchFamily="50" charset="0"/>
                        </a:rPr>
                        <a:t>Australia International Markets</a:t>
                      </a: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FFD600"/>
                    </a:solidFill>
                  </a:tcPr>
                </a:tc>
                <a:tc hMerge="1">
                  <a:txBody>
                    <a:bodyPr/>
                    <a:lstStyle/>
                    <a:p>
                      <a:pPr algn="ctr" fontAlgn="b"/>
                      <a:endParaRPr lang="en-GB" sz="1100" b="0" i="0" u="none" strike="noStrike">
                        <a:solidFill>
                          <a:srgbClr val="000000"/>
                        </a:solidFill>
                        <a:effectLst/>
                        <a:latin typeface="F37 Bolton" panose="00000500000000000000" pitchFamily="50" charset="0"/>
                      </a:endParaRPr>
                    </a:p>
                  </a:txBody>
                  <a:tcPr marL="9525" marR="9525" marT="9525" marB="0"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964396668"/>
                  </a:ext>
                </a:extLst>
              </a:tr>
              <a:tr h="26088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100" b="1" i="0" u="none" strike="noStrike" dirty="0">
                          <a:solidFill>
                            <a:srgbClr val="000000"/>
                          </a:solidFill>
                          <a:effectLst/>
                          <a:latin typeface="F37 Bolton" panose="00000500000000000000" pitchFamily="50" charset="0"/>
                        </a:rPr>
                        <a:t>2019</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20000"/>
                      </a:srgbClr>
                    </a:solidFill>
                  </a:tcPr>
                </a:tc>
                <a:tc>
                  <a:txBody>
                    <a:bodyPr/>
                    <a:lstStyle/>
                    <a:p>
                      <a:pPr algn="ctr"/>
                      <a:r>
                        <a:rPr lang="en-GB" sz="1200" b="1" dirty="0"/>
                        <a:t>2023</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20000"/>
                      </a:srgbClr>
                    </a:solidFill>
                  </a:tcPr>
                </a:tc>
                <a:extLst>
                  <a:ext uri="{0D108BD9-81ED-4DB2-BD59-A6C34878D82A}">
                    <a16:rowId xmlns:a16="http://schemas.microsoft.com/office/drawing/2014/main" val="4176229399"/>
                  </a:ext>
                </a:extLst>
              </a:tr>
              <a:tr h="249974">
                <a:tc>
                  <a:txBody>
                    <a:bodyPr/>
                    <a:lstStyle/>
                    <a:p>
                      <a:pPr algn="ctr" fontAlgn="b"/>
                      <a:r>
                        <a:rPr lang="en-GB" sz="1100" b="0" i="0" u="none" strike="noStrike">
                          <a:solidFill>
                            <a:srgbClr val="000000"/>
                          </a:solidFill>
                          <a:effectLst/>
                          <a:latin typeface="Calibri" panose="020F0502020204030204" pitchFamily="34" charset="0"/>
                        </a:rPr>
                        <a:t>New Zealand</a:t>
                      </a: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tc>
                  <a:txBody>
                    <a:bodyPr/>
                    <a:lstStyle/>
                    <a:p>
                      <a:pPr algn="ctr" fontAlgn="b"/>
                      <a:r>
                        <a:rPr lang="en-GB" sz="1100" b="0" i="0" u="none" strike="noStrike">
                          <a:solidFill>
                            <a:srgbClr val="000000"/>
                          </a:solidFill>
                          <a:effectLst/>
                          <a:latin typeface="Calibri" panose="020F0502020204030204" pitchFamily="34" charset="0"/>
                        </a:rPr>
                        <a:t>New Zealand</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2463213939"/>
                  </a:ext>
                </a:extLst>
              </a:tr>
              <a:tr h="249974">
                <a:tc>
                  <a:txBody>
                    <a:bodyPr/>
                    <a:lstStyle/>
                    <a:p>
                      <a:pPr algn="ctr" fontAlgn="b"/>
                      <a:r>
                        <a:rPr lang="en-GB" sz="1100" b="0" i="0" u="none" strike="noStrike">
                          <a:solidFill>
                            <a:srgbClr val="000000"/>
                          </a:solidFill>
                          <a:effectLst/>
                          <a:latin typeface="Calibri" panose="020F0502020204030204" pitchFamily="34" charset="0"/>
                        </a:rPr>
                        <a:t>Singapore</a:t>
                      </a: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tc>
                  <a:txBody>
                    <a:bodyPr/>
                    <a:lstStyle/>
                    <a:p>
                      <a:pPr algn="ctr" fontAlgn="b"/>
                      <a:r>
                        <a:rPr lang="en-GB" sz="1100" b="0" i="0" u="none" strike="noStrike">
                          <a:solidFill>
                            <a:srgbClr val="000000"/>
                          </a:solidFill>
                          <a:effectLst/>
                          <a:latin typeface="Calibri" panose="020F0502020204030204" pitchFamily="34" charset="0"/>
                        </a:rPr>
                        <a:t>Singapore</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1799345100"/>
                  </a:ext>
                </a:extLst>
              </a:tr>
              <a:tr h="249974">
                <a:tc>
                  <a:txBody>
                    <a:bodyPr/>
                    <a:lstStyle/>
                    <a:p>
                      <a:pPr algn="ctr" fontAlgn="b"/>
                      <a:r>
                        <a:rPr lang="en-GB" sz="1100" b="0" i="0" u="none" strike="noStrike">
                          <a:solidFill>
                            <a:srgbClr val="000000"/>
                          </a:solidFill>
                          <a:effectLst/>
                          <a:latin typeface="Calibri" panose="020F0502020204030204" pitchFamily="34" charset="0"/>
                        </a:rPr>
                        <a:t>China</a:t>
                      </a: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tc>
                  <a:txBody>
                    <a:bodyPr/>
                    <a:lstStyle/>
                    <a:p>
                      <a:pPr algn="ctr" fontAlgn="b"/>
                      <a:r>
                        <a:rPr lang="en-GB" sz="1100" b="0" i="0" u="none" strike="noStrike" dirty="0">
                          <a:solidFill>
                            <a:srgbClr val="000000"/>
                          </a:solidFill>
                          <a:effectLst/>
                          <a:latin typeface="Calibri" panose="020F0502020204030204" pitchFamily="34" charset="0"/>
                        </a:rPr>
                        <a:t>Indonesia</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270954601"/>
                  </a:ext>
                </a:extLst>
              </a:tr>
              <a:tr h="249974">
                <a:tc>
                  <a:txBody>
                    <a:bodyPr/>
                    <a:lstStyle/>
                    <a:p>
                      <a:pPr algn="ctr" fontAlgn="b"/>
                      <a:r>
                        <a:rPr lang="en-GB" sz="1100" b="0" i="0" u="none" strike="noStrike">
                          <a:solidFill>
                            <a:srgbClr val="000000"/>
                          </a:solidFill>
                          <a:effectLst/>
                          <a:latin typeface="Calibri" panose="020F0502020204030204" pitchFamily="34" charset="0"/>
                        </a:rPr>
                        <a:t>UAE</a:t>
                      </a: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tc>
                  <a:txBody>
                    <a:bodyPr/>
                    <a:lstStyle/>
                    <a:p>
                      <a:pPr algn="ctr" fontAlgn="b"/>
                      <a:r>
                        <a:rPr lang="en-GB" sz="1100" b="0" i="0" u="none" strike="noStrike">
                          <a:solidFill>
                            <a:srgbClr val="000000"/>
                          </a:solidFill>
                          <a:effectLst/>
                          <a:latin typeface="Calibri" panose="020F0502020204030204" pitchFamily="34" charset="0"/>
                        </a:rPr>
                        <a:t>UAE</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3493795452"/>
                  </a:ext>
                </a:extLst>
              </a:tr>
              <a:tr h="249974">
                <a:tc>
                  <a:txBody>
                    <a:bodyPr/>
                    <a:lstStyle/>
                    <a:p>
                      <a:pPr algn="ctr" fontAlgn="b"/>
                      <a:r>
                        <a:rPr lang="en-GB" sz="1100" b="0" i="0" u="none" strike="noStrike">
                          <a:solidFill>
                            <a:srgbClr val="000000"/>
                          </a:solidFill>
                          <a:effectLst/>
                          <a:latin typeface="Calibri" panose="020F0502020204030204" pitchFamily="34" charset="0"/>
                        </a:rPr>
                        <a:t>Indonesia</a:t>
                      </a: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tc>
                  <a:txBody>
                    <a:bodyPr/>
                    <a:lstStyle/>
                    <a:p>
                      <a:pPr algn="ctr" fontAlgn="b"/>
                      <a:r>
                        <a:rPr lang="en-GB" sz="1100" b="0" i="0" u="none" strike="noStrike">
                          <a:solidFill>
                            <a:srgbClr val="000000"/>
                          </a:solidFill>
                          <a:effectLst/>
                          <a:latin typeface="Calibri" panose="020F0502020204030204" pitchFamily="34" charset="0"/>
                        </a:rPr>
                        <a:t>USA</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1558209311"/>
                  </a:ext>
                </a:extLst>
              </a:tr>
              <a:tr h="249974">
                <a:tc>
                  <a:txBody>
                    <a:bodyPr/>
                    <a:lstStyle/>
                    <a:p>
                      <a:pPr algn="ctr" fontAlgn="b"/>
                      <a:r>
                        <a:rPr lang="en-GB" sz="1100" b="0" i="0" u="none" strike="noStrike">
                          <a:solidFill>
                            <a:srgbClr val="000000"/>
                          </a:solidFill>
                          <a:effectLst/>
                          <a:latin typeface="Calibri" panose="020F0502020204030204" pitchFamily="34" charset="0"/>
                        </a:rPr>
                        <a:t>USA</a:t>
                      </a: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tc>
                  <a:txBody>
                    <a:bodyPr/>
                    <a:lstStyle/>
                    <a:p>
                      <a:pPr algn="ctr" fontAlgn="b"/>
                      <a:r>
                        <a:rPr lang="en-GB" sz="1100" b="0" i="0" u="none" strike="noStrike">
                          <a:solidFill>
                            <a:srgbClr val="000000"/>
                          </a:solidFill>
                          <a:effectLst/>
                          <a:latin typeface="Calibri" panose="020F0502020204030204" pitchFamily="34" charset="0"/>
                        </a:rPr>
                        <a:t>Malaysia</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3359002911"/>
                  </a:ext>
                </a:extLst>
              </a:tr>
              <a:tr h="249974">
                <a:tc>
                  <a:txBody>
                    <a:bodyPr/>
                    <a:lstStyle/>
                    <a:p>
                      <a:pPr algn="ctr" fontAlgn="b"/>
                      <a:r>
                        <a:rPr lang="en-GB" sz="1100" b="0" i="0" u="none" strike="noStrike">
                          <a:solidFill>
                            <a:srgbClr val="000000"/>
                          </a:solidFill>
                          <a:effectLst/>
                          <a:latin typeface="Calibri" panose="020F0502020204030204" pitchFamily="34" charset="0"/>
                        </a:rPr>
                        <a:t>Hong Kong</a:t>
                      </a: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tc>
                  <a:txBody>
                    <a:bodyPr/>
                    <a:lstStyle/>
                    <a:p>
                      <a:pPr algn="ctr" fontAlgn="b"/>
                      <a:r>
                        <a:rPr lang="en-GB" sz="1100" b="0" i="0" u="none" strike="noStrike">
                          <a:solidFill>
                            <a:srgbClr val="000000"/>
                          </a:solidFill>
                          <a:effectLst/>
                          <a:latin typeface="Calibri" panose="020F0502020204030204" pitchFamily="34" charset="0"/>
                        </a:rPr>
                        <a:t>China</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2243030813"/>
                  </a:ext>
                </a:extLst>
              </a:tr>
              <a:tr h="249974">
                <a:tc>
                  <a:txBody>
                    <a:bodyPr/>
                    <a:lstStyle/>
                    <a:p>
                      <a:pPr algn="ctr" fontAlgn="b"/>
                      <a:r>
                        <a:rPr lang="en-GB" sz="1100" b="0" i="0" u="none" strike="noStrike">
                          <a:solidFill>
                            <a:srgbClr val="000000"/>
                          </a:solidFill>
                          <a:effectLst/>
                          <a:latin typeface="Calibri" panose="020F0502020204030204" pitchFamily="34" charset="0"/>
                        </a:rPr>
                        <a:t>Malaysia</a:t>
                      </a: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tc>
                  <a:txBody>
                    <a:bodyPr/>
                    <a:lstStyle/>
                    <a:p>
                      <a:pPr algn="ctr" fontAlgn="b"/>
                      <a:r>
                        <a:rPr lang="en-GB" sz="1100" b="0" i="0" u="none" strike="noStrike">
                          <a:solidFill>
                            <a:srgbClr val="000000"/>
                          </a:solidFill>
                          <a:effectLst/>
                          <a:latin typeface="Calibri" panose="020F0502020204030204" pitchFamily="34" charset="0"/>
                        </a:rPr>
                        <a:t>Qatar</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826705926"/>
                  </a:ext>
                </a:extLst>
              </a:tr>
              <a:tr h="249974">
                <a:tc>
                  <a:txBody>
                    <a:bodyPr/>
                    <a:lstStyle/>
                    <a:p>
                      <a:pPr algn="ctr" fontAlgn="b"/>
                      <a:r>
                        <a:rPr lang="en-GB" sz="1100" b="0" i="0" u="none" strike="noStrike">
                          <a:solidFill>
                            <a:srgbClr val="000000"/>
                          </a:solidFill>
                          <a:effectLst/>
                          <a:latin typeface="Calibri" panose="020F0502020204030204" pitchFamily="34" charset="0"/>
                        </a:rPr>
                        <a:t>Japan</a:t>
                      </a: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tc>
                  <a:txBody>
                    <a:bodyPr/>
                    <a:lstStyle/>
                    <a:p>
                      <a:pPr algn="ctr" fontAlgn="b"/>
                      <a:r>
                        <a:rPr lang="en-GB" sz="1100" b="0" i="0" u="none" strike="noStrike">
                          <a:solidFill>
                            <a:srgbClr val="000000"/>
                          </a:solidFill>
                          <a:effectLst/>
                          <a:latin typeface="Calibri" panose="020F0502020204030204" pitchFamily="34" charset="0"/>
                        </a:rPr>
                        <a:t>Hong Kong</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1074626668"/>
                  </a:ext>
                </a:extLst>
              </a:tr>
              <a:tr h="249974">
                <a:tc>
                  <a:txBody>
                    <a:bodyPr/>
                    <a:lstStyle/>
                    <a:p>
                      <a:pPr algn="ctr" fontAlgn="b"/>
                      <a:r>
                        <a:rPr lang="en-GB" sz="1100" b="0" i="0" u="none" strike="noStrike">
                          <a:solidFill>
                            <a:srgbClr val="000000"/>
                          </a:solidFill>
                          <a:effectLst/>
                          <a:latin typeface="Calibri" panose="020F0502020204030204" pitchFamily="34" charset="0"/>
                        </a:rPr>
                        <a:t>Thailand</a:t>
                      </a: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600">
                        <a:tint val="40000"/>
                      </a:srgbClr>
                    </a:solidFill>
                  </a:tcPr>
                </a:tc>
                <a:tc>
                  <a:txBody>
                    <a:bodyPr/>
                    <a:lstStyle/>
                    <a:p>
                      <a:pPr algn="ctr" fontAlgn="b"/>
                      <a:r>
                        <a:rPr lang="en-GB" sz="1100" b="0" i="0" u="none" strike="noStrike" dirty="0">
                          <a:solidFill>
                            <a:srgbClr val="000000"/>
                          </a:solidFill>
                          <a:effectLst/>
                          <a:latin typeface="Calibri" panose="020F0502020204030204" pitchFamily="34" charset="0"/>
                        </a:rPr>
                        <a:t>Japan</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600">
                        <a:tint val="40000"/>
                      </a:srgbClr>
                    </a:solidFill>
                  </a:tcPr>
                </a:tc>
                <a:extLst>
                  <a:ext uri="{0D108BD9-81ED-4DB2-BD59-A6C34878D82A}">
                    <a16:rowId xmlns:a16="http://schemas.microsoft.com/office/drawing/2014/main" val="4285040612"/>
                  </a:ext>
                </a:extLst>
              </a:tr>
            </a:tbl>
          </a:graphicData>
        </a:graphic>
      </p:graphicFrame>
      <p:sp>
        <p:nvSpPr>
          <p:cNvPr id="9" name="Arrow: Up 8">
            <a:extLst>
              <a:ext uri="{FF2B5EF4-FFF2-40B4-BE49-F238E27FC236}">
                <a16:creationId xmlns:a16="http://schemas.microsoft.com/office/drawing/2014/main" id="{234CA8C5-ECF0-7F26-3DF7-CA8700CD3CE1}"/>
              </a:ext>
            </a:extLst>
          </p:cNvPr>
          <p:cNvSpPr/>
          <p:nvPr/>
        </p:nvSpPr>
        <p:spPr>
          <a:xfrm>
            <a:off x="10311062" y="2358189"/>
            <a:ext cx="204538" cy="204537"/>
          </a:xfrm>
          <a:prstGeom prst="upArrow">
            <a:avLst/>
          </a:prstGeom>
          <a:solidFill>
            <a:schemeClr val="accent6"/>
          </a:solidFill>
        </p:spPr>
        <p:txBody>
          <a:bodyPr wrap="square" rtlCol="0" anchor="ctr">
            <a:spAutoFit/>
          </a:bodyPr>
          <a:lstStyle/>
          <a:p>
            <a:pPr algn="l"/>
            <a:endParaRPr lang="en-GB" sz="1400" dirty="0">
              <a:solidFill>
                <a:schemeClr val="bg1"/>
              </a:solidFill>
              <a:latin typeface="Helvetica" pitchFamily="2" charset="0"/>
            </a:endParaRPr>
          </a:p>
        </p:txBody>
      </p:sp>
      <p:sp>
        <p:nvSpPr>
          <p:cNvPr id="10" name="Arrow: Up 9">
            <a:extLst>
              <a:ext uri="{FF2B5EF4-FFF2-40B4-BE49-F238E27FC236}">
                <a16:creationId xmlns:a16="http://schemas.microsoft.com/office/drawing/2014/main" id="{1049886C-1A47-49A4-BA9C-BADCEEA292B5}"/>
              </a:ext>
            </a:extLst>
          </p:cNvPr>
          <p:cNvSpPr/>
          <p:nvPr/>
        </p:nvSpPr>
        <p:spPr>
          <a:xfrm>
            <a:off x="10311062" y="2838908"/>
            <a:ext cx="204538" cy="204537"/>
          </a:xfrm>
          <a:prstGeom prst="upArrow">
            <a:avLst/>
          </a:prstGeom>
          <a:solidFill>
            <a:schemeClr val="accent6"/>
          </a:solidFill>
        </p:spPr>
        <p:txBody>
          <a:bodyPr wrap="square" rtlCol="0" anchor="ctr">
            <a:spAutoFit/>
          </a:bodyPr>
          <a:lstStyle/>
          <a:p>
            <a:pPr algn="l"/>
            <a:endParaRPr lang="en-GB" sz="1400" dirty="0">
              <a:solidFill>
                <a:schemeClr val="bg1"/>
              </a:solidFill>
              <a:latin typeface="Helvetica" pitchFamily="2" charset="0"/>
            </a:endParaRPr>
          </a:p>
        </p:txBody>
      </p:sp>
      <p:sp>
        <p:nvSpPr>
          <p:cNvPr id="11" name="Arrow: Up 10">
            <a:extLst>
              <a:ext uri="{FF2B5EF4-FFF2-40B4-BE49-F238E27FC236}">
                <a16:creationId xmlns:a16="http://schemas.microsoft.com/office/drawing/2014/main" id="{E103608D-B9C0-1E72-52B5-F6D671536618}"/>
              </a:ext>
            </a:extLst>
          </p:cNvPr>
          <p:cNvSpPr/>
          <p:nvPr/>
        </p:nvSpPr>
        <p:spPr>
          <a:xfrm>
            <a:off x="10311062" y="3090543"/>
            <a:ext cx="204538" cy="204537"/>
          </a:xfrm>
          <a:prstGeom prst="upArrow">
            <a:avLst/>
          </a:prstGeom>
          <a:solidFill>
            <a:schemeClr val="accent6"/>
          </a:solidFill>
        </p:spPr>
        <p:txBody>
          <a:bodyPr wrap="square" rtlCol="0" anchor="ctr">
            <a:spAutoFit/>
          </a:bodyPr>
          <a:lstStyle/>
          <a:p>
            <a:pPr algn="l"/>
            <a:endParaRPr lang="en-GB" sz="1400" dirty="0">
              <a:solidFill>
                <a:schemeClr val="bg1"/>
              </a:solidFill>
              <a:latin typeface="Helvetica" pitchFamily="2" charset="0"/>
            </a:endParaRPr>
          </a:p>
        </p:txBody>
      </p:sp>
      <p:sp>
        <p:nvSpPr>
          <p:cNvPr id="12" name="Arrow: Up 11">
            <a:extLst>
              <a:ext uri="{FF2B5EF4-FFF2-40B4-BE49-F238E27FC236}">
                <a16:creationId xmlns:a16="http://schemas.microsoft.com/office/drawing/2014/main" id="{8A87E91B-DA44-D44A-49C0-8BEE273D639A}"/>
              </a:ext>
            </a:extLst>
          </p:cNvPr>
          <p:cNvSpPr/>
          <p:nvPr/>
        </p:nvSpPr>
        <p:spPr>
          <a:xfrm>
            <a:off x="10311062" y="3567167"/>
            <a:ext cx="204538" cy="204537"/>
          </a:xfrm>
          <a:prstGeom prst="upArrow">
            <a:avLst/>
          </a:prstGeom>
          <a:solidFill>
            <a:schemeClr val="accent6"/>
          </a:solidFill>
        </p:spPr>
        <p:txBody>
          <a:bodyPr wrap="square" rtlCol="0" anchor="ctr">
            <a:spAutoFit/>
          </a:bodyPr>
          <a:lstStyle/>
          <a:p>
            <a:pPr algn="l"/>
            <a:endParaRPr lang="en-GB" sz="1400" dirty="0">
              <a:solidFill>
                <a:schemeClr val="bg1"/>
              </a:solidFill>
              <a:latin typeface="Helvetica" pitchFamily="2" charset="0"/>
            </a:endParaRPr>
          </a:p>
        </p:txBody>
      </p:sp>
      <p:sp>
        <p:nvSpPr>
          <p:cNvPr id="13" name="Arrow: Up 12">
            <a:extLst>
              <a:ext uri="{FF2B5EF4-FFF2-40B4-BE49-F238E27FC236}">
                <a16:creationId xmlns:a16="http://schemas.microsoft.com/office/drawing/2014/main" id="{11151C2B-D6C7-DD0A-878B-E104B45D58C2}"/>
              </a:ext>
            </a:extLst>
          </p:cNvPr>
          <p:cNvSpPr/>
          <p:nvPr/>
        </p:nvSpPr>
        <p:spPr>
          <a:xfrm rot="10800000">
            <a:off x="10311062" y="3342178"/>
            <a:ext cx="204538" cy="204537"/>
          </a:xfrm>
          <a:prstGeom prst="upArrow">
            <a:avLst/>
          </a:prstGeom>
          <a:solidFill>
            <a:srgbClr val="FF0000"/>
          </a:solidFill>
        </p:spPr>
        <p:txBody>
          <a:bodyPr wrap="square" rtlCol="0" anchor="ctr">
            <a:spAutoFit/>
          </a:bodyPr>
          <a:lstStyle/>
          <a:p>
            <a:pPr algn="l"/>
            <a:endParaRPr lang="en-GB" sz="1400" dirty="0">
              <a:solidFill>
                <a:schemeClr val="bg1"/>
              </a:solidFill>
              <a:latin typeface="Helvetica" pitchFamily="2" charset="0"/>
            </a:endParaRPr>
          </a:p>
        </p:txBody>
      </p:sp>
      <p:sp>
        <p:nvSpPr>
          <p:cNvPr id="14" name="Arrow: Up 13">
            <a:extLst>
              <a:ext uri="{FF2B5EF4-FFF2-40B4-BE49-F238E27FC236}">
                <a16:creationId xmlns:a16="http://schemas.microsoft.com/office/drawing/2014/main" id="{EF09E32C-2D48-B7A3-6AA8-2D29A38F207D}"/>
              </a:ext>
            </a:extLst>
          </p:cNvPr>
          <p:cNvSpPr/>
          <p:nvPr/>
        </p:nvSpPr>
        <p:spPr>
          <a:xfrm rot="10800000">
            <a:off x="10311062" y="3823382"/>
            <a:ext cx="204538" cy="204537"/>
          </a:xfrm>
          <a:prstGeom prst="upArrow">
            <a:avLst/>
          </a:prstGeom>
          <a:solidFill>
            <a:srgbClr val="FF0000"/>
          </a:solidFill>
        </p:spPr>
        <p:txBody>
          <a:bodyPr wrap="square" rtlCol="0" anchor="ctr">
            <a:spAutoFit/>
          </a:bodyPr>
          <a:lstStyle/>
          <a:p>
            <a:pPr algn="l"/>
            <a:endParaRPr lang="en-GB" sz="1400" dirty="0">
              <a:solidFill>
                <a:schemeClr val="bg1"/>
              </a:solidFill>
              <a:latin typeface="Helvetica" pitchFamily="2" charset="0"/>
            </a:endParaRPr>
          </a:p>
        </p:txBody>
      </p:sp>
      <p:sp>
        <p:nvSpPr>
          <p:cNvPr id="15" name="Arrow: Up 14">
            <a:extLst>
              <a:ext uri="{FF2B5EF4-FFF2-40B4-BE49-F238E27FC236}">
                <a16:creationId xmlns:a16="http://schemas.microsoft.com/office/drawing/2014/main" id="{3EF51021-9EAC-2A6D-34E0-B41E2BE3C0D2}"/>
              </a:ext>
            </a:extLst>
          </p:cNvPr>
          <p:cNvSpPr/>
          <p:nvPr/>
        </p:nvSpPr>
        <p:spPr>
          <a:xfrm rot="10800000">
            <a:off x="10311062" y="4074532"/>
            <a:ext cx="204538" cy="204537"/>
          </a:xfrm>
          <a:prstGeom prst="upArrow">
            <a:avLst/>
          </a:prstGeom>
          <a:solidFill>
            <a:srgbClr val="FF0000"/>
          </a:solidFill>
        </p:spPr>
        <p:txBody>
          <a:bodyPr wrap="square" rtlCol="0" anchor="ctr">
            <a:spAutoFit/>
          </a:bodyPr>
          <a:lstStyle/>
          <a:p>
            <a:pPr algn="l"/>
            <a:endParaRPr lang="en-GB" sz="1400" dirty="0">
              <a:solidFill>
                <a:schemeClr val="bg1"/>
              </a:solidFill>
              <a:latin typeface="Helvetica" pitchFamily="2" charset="0"/>
            </a:endParaRPr>
          </a:p>
        </p:txBody>
      </p:sp>
    </p:spTree>
    <p:extLst>
      <p:ext uri="{BB962C8B-B14F-4D97-AF65-F5344CB8AC3E}">
        <p14:creationId xmlns:p14="http://schemas.microsoft.com/office/powerpoint/2010/main" val="81685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19EC-8437-6DCB-19F3-3E4DE99D9278}"/>
              </a:ext>
            </a:extLst>
          </p:cNvPr>
          <p:cNvSpPr>
            <a:spLocks noGrp="1"/>
          </p:cNvSpPr>
          <p:nvPr>
            <p:ph type="title"/>
          </p:nvPr>
        </p:nvSpPr>
        <p:spPr>
          <a:xfrm>
            <a:off x="565714" y="464449"/>
            <a:ext cx="10442575" cy="644862"/>
          </a:xfrm>
        </p:spPr>
        <p:txBody>
          <a:bodyPr>
            <a:normAutofit fontScale="90000"/>
          </a:bodyPr>
          <a:lstStyle/>
          <a:p>
            <a:r>
              <a:rPr lang="en-GB" dirty="0"/>
              <a:t>FROM CLOSED DOORS TO OPEN BORDERS</a:t>
            </a:r>
            <a:br>
              <a:rPr lang="en-GB" dirty="0"/>
            </a:br>
            <a:r>
              <a:rPr lang="en-GB" dirty="0"/>
              <a:t>2024 sees visa regime changing rapidly</a:t>
            </a:r>
          </a:p>
        </p:txBody>
      </p:sp>
      <p:sp>
        <p:nvSpPr>
          <p:cNvPr id="3" name="Text Placeholder 2">
            <a:extLst>
              <a:ext uri="{FF2B5EF4-FFF2-40B4-BE49-F238E27FC236}">
                <a16:creationId xmlns:a16="http://schemas.microsoft.com/office/drawing/2014/main" id="{FDAC5C33-7D9E-5416-D1F1-ADFD3D09FD59}"/>
              </a:ext>
            </a:extLst>
          </p:cNvPr>
          <p:cNvSpPr>
            <a:spLocks noGrp="1"/>
          </p:cNvSpPr>
          <p:nvPr>
            <p:ph type="body" sz="quarter" idx="10"/>
          </p:nvPr>
        </p:nvSpPr>
        <p:spPr>
          <a:xfrm>
            <a:off x="520701" y="1341215"/>
            <a:ext cx="4930530" cy="4464812"/>
          </a:xfrm>
        </p:spPr>
        <p:txBody>
          <a:bodyPr>
            <a:normAutofit/>
          </a:bodyPr>
          <a:lstStyle/>
          <a:p>
            <a:pPr marL="0" indent="0">
              <a:buClr>
                <a:srgbClr val="FFD602"/>
              </a:buClr>
              <a:buNone/>
            </a:pPr>
            <a:r>
              <a:rPr lang="en-GB" b="1" dirty="0"/>
              <a:t>Visa waivers and changes underway</a:t>
            </a:r>
          </a:p>
          <a:p>
            <a:pPr marL="342900" indent="-342900">
              <a:buClr>
                <a:srgbClr val="FFD602"/>
              </a:buClr>
              <a:buFont typeface="Wingdings" panose="05000000000000000000" pitchFamily="2" charset="2"/>
              <a:buChar char="Ø"/>
            </a:pPr>
            <a:r>
              <a:rPr lang="en-GB" sz="1600" dirty="0"/>
              <a:t>In late 2023, China announced visa free travel for 5 European countries and Malaysia for a year. </a:t>
            </a:r>
          </a:p>
          <a:p>
            <a:pPr marL="342900" indent="-342900">
              <a:buClr>
                <a:srgbClr val="FFD602"/>
              </a:buClr>
              <a:buFont typeface="Wingdings" panose="05000000000000000000" pitchFamily="2" charset="2"/>
              <a:buChar char="Ø"/>
            </a:pPr>
            <a:r>
              <a:rPr lang="en-GB" sz="1600" dirty="0"/>
              <a:t>Steps have also been taken to simplify tourist visas for USA residents wishing to travel to China.</a:t>
            </a:r>
          </a:p>
          <a:p>
            <a:pPr marL="342900" indent="-342900">
              <a:buClr>
                <a:srgbClr val="FFD602"/>
              </a:buClr>
              <a:buFont typeface="Wingdings" panose="05000000000000000000" pitchFamily="2" charset="2"/>
              <a:buChar char="Ø"/>
            </a:pPr>
            <a:r>
              <a:rPr lang="en-GB" sz="1600" dirty="0"/>
              <a:t>China and Singapore have begun discussions to implement a visa free policy, likely to take effect in early 2024 </a:t>
            </a:r>
          </a:p>
          <a:p>
            <a:pPr marL="342900" indent="-342900">
              <a:buClr>
                <a:srgbClr val="FFD602"/>
              </a:buClr>
              <a:buFont typeface="Wingdings" panose="05000000000000000000" pitchFamily="2" charset="2"/>
              <a:buChar char="Ø"/>
            </a:pPr>
            <a:r>
              <a:rPr lang="en-GB" sz="1600" dirty="0"/>
              <a:t>China reciprocal visa issues means that China has never been more accessible.  </a:t>
            </a:r>
          </a:p>
          <a:p>
            <a:pPr marL="342900" indent="-342900">
              <a:buClr>
                <a:srgbClr val="FFD602"/>
              </a:buClr>
              <a:buFont typeface="Wingdings" panose="05000000000000000000" pitchFamily="2" charset="2"/>
              <a:buChar char="Ø"/>
            </a:pPr>
            <a:r>
              <a:rPr lang="en-GB" sz="1600" dirty="0"/>
              <a:t>Does this mean a </a:t>
            </a:r>
            <a:r>
              <a:rPr lang="en-GB" dirty="0"/>
              <a:t>s</a:t>
            </a:r>
            <a:r>
              <a:rPr lang="en-GB" sz="1600" dirty="0"/>
              <a:t>ignificant shift in mindset from the Chinese perspective?  </a:t>
            </a:r>
          </a:p>
          <a:p>
            <a:endParaRPr lang="en-GB" dirty="0"/>
          </a:p>
          <a:p>
            <a:endParaRPr lang="en-GB" dirty="0"/>
          </a:p>
        </p:txBody>
      </p:sp>
      <p:graphicFrame>
        <p:nvGraphicFramePr>
          <p:cNvPr id="5" name="Table 5">
            <a:extLst>
              <a:ext uri="{FF2B5EF4-FFF2-40B4-BE49-F238E27FC236}">
                <a16:creationId xmlns:a16="http://schemas.microsoft.com/office/drawing/2014/main" id="{1E8C1B9F-7679-7BA6-5D5F-849604CA0A54}"/>
              </a:ext>
            </a:extLst>
          </p:cNvPr>
          <p:cNvGraphicFramePr>
            <a:graphicFrameLocks noGrp="1"/>
          </p:cNvGraphicFramePr>
          <p:nvPr>
            <p:extLst>
              <p:ext uri="{D42A27DB-BD31-4B8C-83A1-F6EECF244321}">
                <p14:modId xmlns:p14="http://schemas.microsoft.com/office/powerpoint/2010/main" val="3809101372"/>
              </p:ext>
            </p:extLst>
          </p:nvPr>
        </p:nvGraphicFramePr>
        <p:xfrm>
          <a:off x="5787002" y="1392775"/>
          <a:ext cx="5760564" cy="4160012"/>
        </p:xfrm>
        <a:graphic>
          <a:graphicData uri="http://schemas.openxmlformats.org/drawingml/2006/table">
            <a:tbl>
              <a:tblPr firstRow="1" bandRow="1">
                <a:tableStyleId>{93296810-A885-4BE3-A3E7-6D5BEEA58F35}</a:tableStyleId>
              </a:tblPr>
              <a:tblGrid>
                <a:gridCol w="1429234">
                  <a:extLst>
                    <a:ext uri="{9D8B030D-6E8A-4147-A177-3AD203B41FA5}">
                      <a16:colId xmlns:a16="http://schemas.microsoft.com/office/drawing/2014/main" val="1826107160"/>
                    </a:ext>
                  </a:extLst>
                </a:gridCol>
                <a:gridCol w="1196244">
                  <a:extLst>
                    <a:ext uri="{9D8B030D-6E8A-4147-A177-3AD203B41FA5}">
                      <a16:colId xmlns:a16="http://schemas.microsoft.com/office/drawing/2014/main" val="2532398302"/>
                    </a:ext>
                  </a:extLst>
                </a:gridCol>
                <a:gridCol w="1110343">
                  <a:extLst>
                    <a:ext uri="{9D8B030D-6E8A-4147-A177-3AD203B41FA5}">
                      <a16:colId xmlns:a16="http://schemas.microsoft.com/office/drawing/2014/main" val="237426552"/>
                    </a:ext>
                  </a:extLst>
                </a:gridCol>
                <a:gridCol w="960820">
                  <a:extLst>
                    <a:ext uri="{9D8B030D-6E8A-4147-A177-3AD203B41FA5}">
                      <a16:colId xmlns:a16="http://schemas.microsoft.com/office/drawing/2014/main" val="1524085238"/>
                    </a:ext>
                  </a:extLst>
                </a:gridCol>
                <a:gridCol w="1063923">
                  <a:extLst>
                    <a:ext uri="{9D8B030D-6E8A-4147-A177-3AD203B41FA5}">
                      <a16:colId xmlns:a16="http://schemas.microsoft.com/office/drawing/2014/main" val="3435554367"/>
                    </a:ext>
                  </a:extLst>
                </a:gridCol>
              </a:tblGrid>
              <a:tr h="807212">
                <a:tc>
                  <a:txBody>
                    <a:bodyPr/>
                    <a:lstStyle/>
                    <a:p>
                      <a:r>
                        <a:rPr lang="en-GB" sz="1200" dirty="0">
                          <a:latin typeface="F37 Bolton" panose="00000500000000000000" pitchFamily="50" charset="0"/>
                        </a:rPr>
                        <a:t>Country </a:t>
                      </a:r>
                    </a:p>
                  </a:txBody>
                  <a:tcPr/>
                </a:tc>
                <a:tc>
                  <a:txBody>
                    <a:bodyPr/>
                    <a:lstStyle/>
                    <a:p>
                      <a:r>
                        <a:rPr lang="en-GB" sz="1200" dirty="0">
                          <a:latin typeface="F37 Bolton" panose="00000500000000000000" pitchFamily="50" charset="0"/>
                        </a:rPr>
                        <a:t>Simplification of Visas underway</a:t>
                      </a:r>
                    </a:p>
                  </a:txBody>
                  <a:tcPr/>
                </a:tc>
                <a:tc>
                  <a:txBody>
                    <a:bodyPr/>
                    <a:lstStyle/>
                    <a:p>
                      <a:r>
                        <a:rPr lang="en-GB" sz="1200" dirty="0">
                          <a:latin typeface="F37 Bolton" panose="00000500000000000000" pitchFamily="50" charset="0"/>
                        </a:rPr>
                        <a:t>Visa Free discussions underway </a:t>
                      </a:r>
                    </a:p>
                  </a:txBody>
                  <a:tcPr/>
                </a:tc>
                <a:tc>
                  <a:txBody>
                    <a:bodyPr/>
                    <a:lstStyle/>
                    <a:p>
                      <a:r>
                        <a:rPr lang="en-GB" sz="1200" dirty="0">
                          <a:latin typeface="F37 Bolton" panose="00000500000000000000" pitchFamily="50" charset="0"/>
                        </a:rPr>
                        <a:t>Visa Free Trial</a:t>
                      </a:r>
                    </a:p>
                  </a:txBody>
                  <a:tcPr/>
                </a:tc>
                <a:tc>
                  <a:txBody>
                    <a:bodyPr/>
                    <a:lstStyle/>
                    <a:p>
                      <a:r>
                        <a:rPr lang="en-GB" sz="1200" dirty="0">
                          <a:latin typeface="F37 Bolton" panose="00000500000000000000" pitchFamily="50" charset="0"/>
                        </a:rPr>
                        <a:t>Visa Free</a:t>
                      </a:r>
                    </a:p>
                  </a:txBody>
                  <a:tcPr/>
                </a:tc>
                <a:extLst>
                  <a:ext uri="{0D108BD9-81ED-4DB2-BD59-A6C34878D82A}">
                    <a16:rowId xmlns:a16="http://schemas.microsoft.com/office/drawing/2014/main" val="3461016239"/>
                  </a:ext>
                </a:extLst>
              </a:tr>
              <a:tr h="218246">
                <a:tc>
                  <a:txBody>
                    <a:bodyPr/>
                    <a:lstStyle/>
                    <a:p>
                      <a:r>
                        <a:rPr lang="en-GB" sz="1400" dirty="0">
                          <a:latin typeface="F37 Bolton" panose="00000500000000000000" pitchFamily="50" charset="0"/>
                        </a:rPr>
                        <a:t>Thailand</a:t>
                      </a: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r>
                        <a:rPr lang="en-GB" sz="1100" dirty="0">
                          <a:latin typeface="F37 Bolton" panose="00000500000000000000" pitchFamily="50" charset="0"/>
                        </a:rPr>
                        <a:t>X</a:t>
                      </a:r>
                    </a:p>
                  </a:txBody>
                  <a:tcPr/>
                </a:tc>
                <a:extLst>
                  <a:ext uri="{0D108BD9-81ED-4DB2-BD59-A6C34878D82A}">
                    <a16:rowId xmlns:a16="http://schemas.microsoft.com/office/drawing/2014/main" val="3595622159"/>
                  </a:ext>
                </a:extLst>
              </a:tr>
              <a:tr h="218246">
                <a:tc>
                  <a:txBody>
                    <a:bodyPr/>
                    <a:lstStyle/>
                    <a:p>
                      <a:r>
                        <a:rPr lang="en-GB" sz="1400" dirty="0">
                          <a:latin typeface="F37 Bolton" panose="00000500000000000000" pitchFamily="50" charset="0"/>
                        </a:rPr>
                        <a:t>Malaysia</a:t>
                      </a: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r>
                        <a:rPr lang="en-GB" sz="1100" dirty="0">
                          <a:latin typeface="F37 Bolton" panose="00000500000000000000" pitchFamily="50" charset="0"/>
                        </a:rPr>
                        <a:t>X</a:t>
                      </a:r>
                    </a:p>
                  </a:txBody>
                  <a:tcPr/>
                </a:tc>
                <a:tc>
                  <a:txBody>
                    <a:bodyPr/>
                    <a:lstStyle/>
                    <a:p>
                      <a:pPr algn="ctr"/>
                      <a:endParaRPr lang="en-GB" sz="1100" dirty="0">
                        <a:latin typeface="F37 Bolton" panose="00000500000000000000" pitchFamily="50" charset="0"/>
                      </a:endParaRPr>
                    </a:p>
                  </a:txBody>
                  <a:tcPr/>
                </a:tc>
                <a:extLst>
                  <a:ext uri="{0D108BD9-81ED-4DB2-BD59-A6C34878D82A}">
                    <a16:rowId xmlns:a16="http://schemas.microsoft.com/office/drawing/2014/main" val="4167436248"/>
                  </a:ext>
                </a:extLst>
              </a:tr>
              <a:tr h="218246">
                <a:tc>
                  <a:txBody>
                    <a:bodyPr/>
                    <a:lstStyle/>
                    <a:p>
                      <a:r>
                        <a:rPr lang="en-GB" sz="1400" dirty="0">
                          <a:latin typeface="F37 Bolton" panose="00000500000000000000" pitchFamily="50" charset="0"/>
                        </a:rPr>
                        <a:t>France</a:t>
                      </a: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r>
                        <a:rPr lang="en-GB" sz="1100" dirty="0">
                          <a:latin typeface="F37 Bolton" panose="00000500000000000000" pitchFamily="50" charset="0"/>
                        </a:rPr>
                        <a:t>X</a:t>
                      </a:r>
                    </a:p>
                  </a:txBody>
                  <a:tcPr/>
                </a:tc>
                <a:tc>
                  <a:txBody>
                    <a:bodyPr/>
                    <a:lstStyle/>
                    <a:p>
                      <a:pPr algn="ctr"/>
                      <a:endParaRPr lang="en-GB" sz="1100" dirty="0">
                        <a:latin typeface="F37 Bolton" panose="00000500000000000000" pitchFamily="50" charset="0"/>
                      </a:endParaRPr>
                    </a:p>
                  </a:txBody>
                  <a:tcPr/>
                </a:tc>
                <a:extLst>
                  <a:ext uri="{0D108BD9-81ED-4DB2-BD59-A6C34878D82A}">
                    <a16:rowId xmlns:a16="http://schemas.microsoft.com/office/drawing/2014/main" val="2767486498"/>
                  </a:ext>
                </a:extLst>
              </a:tr>
              <a:tr h="218246">
                <a:tc>
                  <a:txBody>
                    <a:bodyPr/>
                    <a:lstStyle/>
                    <a:p>
                      <a:r>
                        <a:rPr lang="en-GB" sz="1400" dirty="0">
                          <a:latin typeface="F37 Bolton" panose="00000500000000000000" pitchFamily="50" charset="0"/>
                        </a:rPr>
                        <a:t>Germany</a:t>
                      </a: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r>
                        <a:rPr lang="en-GB" sz="1100" dirty="0">
                          <a:latin typeface="F37 Bolton" panose="00000500000000000000" pitchFamily="50" charset="0"/>
                        </a:rPr>
                        <a:t>X</a:t>
                      </a:r>
                    </a:p>
                  </a:txBody>
                  <a:tcPr/>
                </a:tc>
                <a:tc>
                  <a:txBody>
                    <a:bodyPr/>
                    <a:lstStyle/>
                    <a:p>
                      <a:pPr algn="ctr"/>
                      <a:endParaRPr lang="en-GB" sz="1100" dirty="0">
                        <a:latin typeface="F37 Bolton" panose="00000500000000000000" pitchFamily="50" charset="0"/>
                      </a:endParaRPr>
                    </a:p>
                  </a:txBody>
                  <a:tcPr/>
                </a:tc>
                <a:extLst>
                  <a:ext uri="{0D108BD9-81ED-4DB2-BD59-A6C34878D82A}">
                    <a16:rowId xmlns:a16="http://schemas.microsoft.com/office/drawing/2014/main" val="4265228152"/>
                  </a:ext>
                </a:extLst>
              </a:tr>
              <a:tr h="218246">
                <a:tc>
                  <a:txBody>
                    <a:bodyPr/>
                    <a:lstStyle/>
                    <a:p>
                      <a:r>
                        <a:rPr lang="en-GB" sz="1400" dirty="0">
                          <a:latin typeface="F37 Bolton" panose="00000500000000000000" pitchFamily="50" charset="0"/>
                        </a:rPr>
                        <a:t>Italy</a:t>
                      </a: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r>
                        <a:rPr lang="en-GB" sz="1100" dirty="0">
                          <a:latin typeface="F37 Bolton" panose="00000500000000000000" pitchFamily="50" charset="0"/>
                        </a:rPr>
                        <a:t>X</a:t>
                      </a:r>
                    </a:p>
                  </a:txBody>
                  <a:tcPr/>
                </a:tc>
                <a:tc>
                  <a:txBody>
                    <a:bodyPr/>
                    <a:lstStyle/>
                    <a:p>
                      <a:pPr algn="ctr"/>
                      <a:endParaRPr lang="en-GB" sz="1100" dirty="0">
                        <a:latin typeface="F37 Bolton" panose="00000500000000000000" pitchFamily="50" charset="0"/>
                      </a:endParaRPr>
                    </a:p>
                  </a:txBody>
                  <a:tcPr/>
                </a:tc>
                <a:extLst>
                  <a:ext uri="{0D108BD9-81ED-4DB2-BD59-A6C34878D82A}">
                    <a16:rowId xmlns:a16="http://schemas.microsoft.com/office/drawing/2014/main" val="1901311668"/>
                  </a:ext>
                </a:extLst>
              </a:tr>
              <a:tr h="218246">
                <a:tc>
                  <a:txBody>
                    <a:bodyPr/>
                    <a:lstStyle/>
                    <a:p>
                      <a:r>
                        <a:rPr lang="en-GB" sz="1400" dirty="0">
                          <a:latin typeface="F37 Bolton" panose="00000500000000000000" pitchFamily="50" charset="0"/>
                        </a:rPr>
                        <a:t>Netherlands</a:t>
                      </a: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r>
                        <a:rPr lang="en-GB" sz="1100" dirty="0">
                          <a:latin typeface="F37 Bolton" panose="00000500000000000000" pitchFamily="50" charset="0"/>
                        </a:rPr>
                        <a:t>X</a:t>
                      </a:r>
                    </a:p>
                  </a:txBody>
                  <a:tcPr/>
                </a:tc>
                <a:tc>
                  <a:txBody>
                    <a:bodyPr/>
                    <a:lstStyle/>
                    <a:p>
                      <a:pPr algn="ctr"/>
                      <a:endParaRPr lang="en-GB" sz="1100" dirty="0">
                        <a:latin typeface="F37 Bolton" panose="00000500000000000000" pitchFamily="50" charset="0"/>
                      </a:endParaRPr>
                    </a:p>
                  </a:txBody>
                  <a:tcPr/>
                </a:tc>
                <a:extLst>
                  <a:ext uri="{0D108BD9-81ED-4DB2-BD59-A6C34878D82A}">
                    <a16:rowId xmlns:a16="http://schemas.microsoft.com/office/drawing/2014/main" val="2145676234"/>
                  </a:ext>
                </a:extLst>
              </a:tr>
              <a:tr h="218246">
                <a:tc>
                  <a:txBody>
                    <a:bodyPr/>
                    <a:lstStyle/>
                    <a:p>
                      <a:r>
                        <a:rPr lang="en-GB" sz="1400" dirty="0">
                          <a:latin typeface="F37 Bolton" panose="00000500000000000000" pitchFamily="50" charset="0"/>
                        </a:rPr>
                        <a:t>Spain </a:t>
                      </a: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r>
                        <a:rPr lang="en-GB" sz="1100" dirty="0">
                          <a:latin typeface="F37 Bolton" panose="00000500000000000000" pitchFamily="50" charset="0"/>
                        </a:rPr>
                        <a:t>X</a:t>
                      </a:r>
                    </a:p>
                  </a:txBody>
                  <a:tcPr/>
                </a:tc>
                <a:tc>
                  <a:txBody>
                    <a:bodyPr/>
                    <a:lstStyle/>
                    <a:p>
                      <a:pPr algn="ctr"/>
                      <a:endParaRPr lang="en-GB" sz="1100" dirty="0">
                        <a:latin typeface="F37 Bolton" panose="00000500000000000000" pitchFamily="50" charset="0"/>
                      </a:endParaRPr>
                    </a:p>
                  </a:txBody>
                  <a:tcPr/>
                </a:tc>
                <a:extLst>
                  <a:ext uri="{0D108BD9-81ED-4DB2-BD59-A6C34878D82A}">
                    <a16:rowId xmlns:a16="http://schemas.microsoft.com/office/drawing/2014/main" val="2368358556"/>
                  </a:ext>
                </a:extLst>
              </a:tr>
              <a:tr h="218246">
                <a:tc>
                  <a:txBody>
                    <a:bodyPr/>
                    <a:lstStyle/>
                    <a:p>
                      <a:r>
                        <a:rPr lang="en-GB" sz="1400" dirty="0">
                          <a:latin typeface="F37 Bolton" panose="00000500000000000000" pitchFamily="50" charset="0"/>
                        </a:rPr>
                        <a:t>Singapore</a:t>
                      </a:r>
                    </a:p>
                  </a:txBody>
                  <a:tcPr/>
                </a:tc>
                <a:tc>
                  <a:txBody>
                    <a:bodyPr/>
                    <a:lstStyle/>
                    <a:p>
                      <a:pPr algn="ctr"/>
                      <a:endParaRPr lang="en-GB" sz="1100" dirty="0">
                        <a:latin typeface="F37 Bolton" panose="00000500000000000000" pitchFamily="50" charset="0"/>
                      </a:endParaRPr>
                    </a:p>
                  </a:txBody>
                  <a:tcPr/>
                </a:tc>
                <a:tc>
                  <a:txBody>
                    <a:bodyPr/>
                    <a:lstStyle/>
                    <a:p>
                      <a:pPr algn="ctr"/>
                      <a:r>
                        <a:rPr lang="en-GB" sz="1100" dirty="0">
                          <a:latin typeface="F37 Bolton" panose="00000500000000000000" pitchFamily="50" charset="0"/>
                        </a:rPr>
                        <a:t>X</a:t>
                      </a: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extLst>
                  <a:ext uri="{0D108BD9-81ED-4DB2-BD59-A6C34878D82A}">
                    <a16:rowId xmlns:a16="http://schemas.microsoft.com/office/drawing/2014/main" val="4281948025"/>
                  </a:ext>
                </a:extLst>
              </a:tr>
              <a:tr h="218246">
                <a:tc>
                  <a:txBody>
                    <a:bodyPr/>
                    <a:lstStyle/>
                    <a:p>
                      <a:r>
                        <a:rPr lang="en-GB" sz="1400" dirty="0">
                          <a:latin typeface="F37 Bolton" panose="00000500000000000000" pitchFamily="50" charset="0"/>
                        </a:rPr>
                        <a:t>USA </a:t>
                      </a:r>
                    </a:p>
                  </a:txBody>
                  <a:tcPr/>
                </a:tc>
                <a:tc>
                  <a:txBody>
                    <a:bodyPr/>
                    <a:lstStyle/>
                    <a:p>
                      <a:pPr algn="ctr"/>
                      <a:r>
                        <a:rPr lang="en-GB" sz="1100" dirty="0">
                          <a:latin typeface="F37 Bolton" panose="00000500000000000000" pitchFamily="50" charset="0"/>
                        </a:rPr>
                        <a:t>X</a:t>
                      </a: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extLst>
                  <a:ext uri="{0D108BD9-81ED-4DB2-BD59-A6C34878D82A}">
                    <a16:rowId xmlns:a16="http://schemas.microsoft.com/office/drawing/2014/main" val="3086927530"/>
                  </a:ext>
                </a:extLst>
              </a:tr>
              <a:tr h="218246">
                <a:tc>
                  <a:txBody>
                    <a:bodyPr/>
                    <a:lstStyle/>
                    <a:p>
                      <a:r>
                        <a:rPr lang="en-GB" sz="1400" dirty="0">
                          <a:latin typeface="F37 Bolton" panose="00000500000000000000" pitchFamily="50" charset="0"/>
                        </a:rPr>
                        <a:t>Ireland</a:t>
                      </a: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r>
                        <a:rPr lang="en-GB" sz="1100" dirty="0">
                          <a:latin typeface="F37 Bolton" panose="00000500000000000000" pitchFamily="50" charset="0"/>
                        </a:rPr>
                        <a:t>X</a:t>
                      </a:r>
                    </a:p>
                  </a:txBody>
                  <a:tcPr/>
                </a:tc>
                <a:extLst>
                  <a:ext uri="{0D108BD9-81ED-4DB2-BD59-A6C34878D82A}">
                    <a16:rowId xmlns:a16="http://schemas.microsoft.com/office/drawing/2014/main" val="1742007319"/>
                  </a:ext>
                </a:extLst>
              </a:tr>
              <a:tr h="218246">
                <a:tc>
                  <a:txBody>
                    <a:bodyPr/>
                    <a:lstStyle/>
                    <a:p>
                      <a:r>
                        <a:rPr lang="en-GB" sz="1400" dirty="0">
                          <a:latin typeface="F37 Bolton" panose="00000500000000000000" pitchFamily="50" charset="0"/>
                        </a:rPr>
                        <a:t>Switzerland </a:t>
                      </a: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endParaRPr lang="en-GB" sz="1100" dirty="0">
                        <a:latin typeface="F37 Bolton" panose="00000500000000000000" pitchFamily="50" charset="0"/>
                      </a:endParaRPr>
                    </a:p>
                  </a:txBody>
                  <a:tcPr/>
                </a:tc>
                <a:tc>
                  <a:txBody>
                    <a:bodyPr/>
                    <a:lstStyle/>
                    <a:p>
                      <a:pPr algn="ctr"/>
                      <a:r>
                        <a:rPr lang="en-GB" sz="1100" dirty="0">
                          <a:latin typeface="F37 Bolton" panose="00000500000000000000" pitchFamily="50" charset="0"/>
                        </a:rPr>
                        <a:t>X</a:t>
                      </a:r>
                    </a:p>
                  </a:txBody>
                  <a:tcPr/>
                </a:tc>
                <a:extLst>
                  <a:ext uri="{0D108BD9-81ED-4DB2-BD59-A6C34878D82A}">
                    <a16:rowId xmlns:a16="http://schemas.microsoft.com/office/drawing/2014/main" val="4119395358"/>
                  </a:ext>
                </a:extLst>
              </a:tr>
            </a:tbl>
          </a:graphicData>
        </a:graphic>
      </p:graphicFrame>
    </p:spTree>
    <p:extLst>
      <p:ext uri="{BB962C8B-B14F-4D97-AF65-F5344CB8AC3E}">
        <p14:creationId xmlns:p14="http://schemas.microsoft.com/office/powerpoint/2010/main" val="3720887199"/>
      </p:ext>
    </p:extLst>
  </p:cSld>
  <p:clrMapOvr>
    <a:masterClrMapping/>
  </p:clrMapOvr>
</p:sld>
</file>

<file path=ppt/theme/theme1.xml><?xml version="1.0" encoding="utf-8"?>
<a:theme xmlns:a="http://schemas.openxmlformats.org/drawingml/2006/main" name="1_Office Theme">
  <a:themeElements>
    <a:clrScheme name="OAG Brand Colours">
      <a:dk1>
        <a:srgbClr val="000000"/>
      </a:dk1>
      <a:lt1>
        <a:srgbClr val="FFFFFF"/>
      </a:lt1>
      <a:dk2>
        <a:srgbClr val="44546A"/>
      </a:dk2>
      <a:lt2>
        <a:srgbClr val="E7E6E6"/>
      </a:lt2>
      <a:accent1>
        <a:srgbClr val="000000"/>
      </a:accent1>
      <a:accent2>
        <a:srgbClr val="FFD700"/>
      </a:accent2>
      <a:accent3>
        <a:srgbClr val="797979"/>
      </a:accent3>
      <a:accent4>
        <a:srgbClr val="929292"/>
      </a:accent4>
      <a:accent5>
        <a:srgbClr val="FFA9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defRPr sz="1400" dirty="0">
            <a:solidFill>
              <a:schemeClr val="bg1"/>
            </a:solidFill>
            <a:latin typeface="Helvetica" pitchFamily="2" charset="0"/>
          </a:defRPr>
        </a:defPPr>
      </a:lstStyle>
    </a:spDef>
    <a:txDef>
      <a:spPr/>
      <a:bodyPr lIns="0" anchor="t">
        <a:noAutofit/>
      </a:bodyPr>
      <a:lstStyle>
        <a:defPPr algn="l">
          <a:defRPr smtClean="0">
            <a:solidFill>
              <a:srgbClr val="08090E"/>
            </a:solidFill>
            <a:latin typeface="Helvetica Light" panose="020B0403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9D1E64528FDC4C82627C95A38D6985" ma:contentTypeVersion="17" ma:contentTypeDescription="Create a new document." ma:contentTypeScope="" ma:versionID="23321a8cfcc31839abb7b3ecef362c44">
  <xsd:schema xmlns:xsd="http://www.w3.org/2001/XMLSchema" xmlns:xs="http://www.w3.org/2001/XMLSchema" xmlns:p="http://schemas.microsoft.com/office/2006/metadata/properties" xmlns:ns2="903be783-787b-4547-9b0a-150583a00c18" xmlns:ns3="75fe8b76-0683-4a3a-bb4e-0e71958df12b" targetNamespace="http://schemas.microsoft.com/office/2006/metadata/properties" ma:root="true" ma:fieldsID="8d97238ec0a4be855dc3eb5d43443817" ns2:_="" ns3:_="">
    <xsd:import namespace="903be783-787b-4547-9b0a-150583a00c18"/>
    <xsd:import namespace="75fe8b76-0683-4a3a-bb4e-0e71958df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3be783-787b-4547-9b0a-150583a00c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f63c331-bc77-4f09-86b4-4915c602d6d8}" ma:internalName="TaxCatchAll" ma:showField="CatchAllData" ma:web="903be783-787b-4547-9b0a-150583a00c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5fe8b76-0683-4a3a-bb4e-0e71958df12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085fd0-ef2d-4457-be81-f3a4c86572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fe8b76-0683-4a3a-bb4e-0e71958df12b">
      <Terms xmlns="http://schemas.microsoft.com/office/infopath/2007/PartnerControls"/>
    </lcf76f155ced4ddcb4097134ff3c332f>
    <TaxCatchAll xmlns="903be783-787b-4547-9b0a-150583a00c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ECF664-6718-4F32-806D-B9A52E3C0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3be783-787b-4547-9b0a-150583a00c18"/>
    <ds:schemaRef ds:uri="75fe8b76-0683-4a3a-bb4e-0e71958df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E13C03-9031-4B5B-8881-78B90A57613B}">
  <ds:schemaRefs>
    <ds:schemaRef ds:uri="http://schemas.microsoft.com/office/infopath/2007/PartnerControls"/>
    <ds:schemaRef ds:uri="903be783-787b-4547-9b0a-150583a00c18"/>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75fe8b76-0683-4a3a-bb4e-0e71958df12b"/>
    <ds:schemaRef ds:uri="http://purl.org/dc/dcmitype/"/>
  </ds:schemaRefs>
</ds:datastoreItem>
</file>

<file path=customXml/itemProps3.xml><?xml version="1.0" encoding="utf-8"?>
<ds:datastoreItem xmlns:ds="http://schemas.openxmlformats.org/officeDocument/2006/customXml" ds:itemID="{9FF6D6A5-32FC-4675-829E-740485D411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6790</TotalTime>
  <Words>1358</Words>
  <Application>Microsoft Office PowerPoint</Application>
  <PresentationFormat>Widescreen</PresentationFormat>
  <Paragraphs>184</Paragraphs>
  <Slides>15</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DIN Condensed Light</vt:lpstr>
      <vt:lpstr>Calibri</vt:lpstr>
      <vt:lpstr>F37 Bolton</vt:lpstr>
      <vt:lpstr>F37 Bolton Light</vt:lpstr>
      <vt:lpstr>DIN Condensed</vt:lpstr>
      <vt:lpstr>Arial</vt:lpstr>
      <vt:lpstr>Wingdings</vt:lpstr>
      <vt:lpstr>Helvetica Light</vt:lpstr>
      <vt:lpstr>Helvetica</vt:lpstr>
      <vt:lpstr>F37 Bolton Bold</vt:lpstr>
      <vt:lpstr>1_Office Theme</vt:lpstr>
      <vt:lpstr>PowerPoint Presentation</vt:lpstr>
      <vt:lpstr>SPEAKERS</vt:lpstr>
      <vt:lpstr>UNLOCKING GLOBAL TRAVEL: IS CHINA THE KEY? </vt:lpstr>
      <vt:lpstr>GLOBALLY CAPACITY BACK WHERE IT WAS IN 2019 </vt:lpstr>
      <vt:lpstr>CHINA CAPACITY:  HAS THE SURGE BEGUN? </vt:lpstr>
      <vt:lpstr>CHINA CAPACITY:  WHO IS LEADING THE RETURN? </vt:lpstr>
      <vt:lpstr>CHINA – LARGEST OUTBOUND TRAVEL MARKET Largest and most valuable outbound travel market</vt:lpstr>
      <vt:lpstr>AUSTRALIA: LARGEST MARKETS NOT FULLY BACK TO 2019 LEVELS </vt:lpstr>
      <vt:lpstr>FROM CLOSED DOORS TO OPEN BORDERS 2024 sees visa regime changing rapidly</vt:lpstr>
      <vt:lpstr>INTERNATIONAL DESTINATIONS THEN AND NOW From China to Asia Pacific</vt:lpstr>
      <vt:lpstr>LATEST POSITION FOR CHINA'S BIGGEST AIRLINES Networks, orders and capacity</vt:lpstr>
      <vt:lpstr>LATEST POSITION FOR CHINA'S BIGGEST AIRLINES Networks, orders and capacity</vt:lpstr>
      <vt:lpstr>ASIA’S CHINA TOURISM TARGETS: STEADY GROWTH EXPECTED </vt:lpstr>
      <vt:lpstr>OTHER INDUSTRY DEVELOPMENTS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Deirdre Fulton</cp:lastModifiedBy>
  <cp:revision>372</cp:revision>
  <cp:lastPrinted>2022-10-04T12:04:15Z</cp:lastPrinted>
  <dcterms:created xsi:type="dcterms:W3CDTF">2018-12-17T15:30:26Z</dcterms:created>
  <dcterms:modified xsi:type="dcterms:W3CDTF">2024-01-24T07:28:22Z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0x010100539D1E64528FDC4C82627C95A38D6985</vt:lpwstr>
  </property>
  <property fmtid="{D5CDD505-2E9C-101B-9397-08002B2CF9AE}" pid="3" name="MediaServiceImageTags">
    <vt:lpwstr/>
  </property>
</Properties>
</file>